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8" r:id="rId2"/>
    <p:sldId id="256" r:id="rId3"/>
    <p:sldId id="261" r:id="rId4"/>
    <p:sldId id="264" r:id="rId5"/>
    <p:sldId id="281" r:id="rId6"/>
    <p:sldId id="273" r:id="rId7"/>
    <p:sldId id="282" r:id="rId8"/>
    <p:sldId id="275" r:id="rId9"/>
    <p:sldId id="278" r:id="rId10"/>
    <p:sldId id="277" r:id="rId11"/>
    <p:sldId id="276" r:id="rId12"/>
    <p:sldId id="267" r:id="rId13"/>
    <p:sldId id="290" r:id="rId14"/>
    <p:sldId id="272" r:id="rId15"/>
    <p:sldId id="286" r:id="rId16"/>
    <p:sldId id="270" r:id="rId17"/>
    <p:sldId id="271" r:id="rId18"/>
    <p:sldId id="269" r:id="rId19"/>
    <p:sldId id="284" r:id="rId20"/>
    <p:sldId id="262" r:id="rId21"/>
    <p:sldId id="263" r:id="rId22"/>
    <p:sldId id="257" r:id="rId23"/>
    <p:sldId id="258" r:id="rId24"/>
    <p:sldId id="260" r:id="rId25"/>
    <p:sldId id="259" r:id="rId26"/>
    <p:sldId id="268" r:id="rId27"/>
    <p:sldId id="279" r:id="rId28"/>
    <p:sldId id="283" r:id="rId29"/>
    <p:sldId id="289" r:id="rId3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F4A322-BA00-4D54-9481-5E8AC0BAC095}" v="5" dt="2024-01-16T19:08:11.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18" autoAdjust="0"/>
    <p:restoredTop sz="79399" autoAdjust="0"/>
  </p:normalViewPr>
  <p:slideViewPr>
    <p:cSldViewPr snapToGrid="0">
      <p:cViewPr varScale="1">
        <p:scale>
          <a:sx n="114" d="100"/>
          <a:sy n="114" d="100"/>
        </p:scale>
        <p:origin x="114" y="114"/>
      </p:cViewPr>
      <p:guideLst/>
    </p:cSldViewPr>
  </p:slideViewPr>
  <p:notesTextViewPr>
    <p:cViewPr>
      <p:scale>
        <a:sx n="1" d="1"/>
        <a:sy n="1" d="1"/>
      </p:scale>
      <p:origin x="0" y="0"/>
    </p:cViewPr>
  </p:notesTextViewPr>
  <p:sorterViewPr>
    <p:cViewPr>
      <p:scale>
        <a:sx n="100" d="100"/>
        <a:sy n="100" d="100"/>
      </p:scale>
      <p:origin x="0" y="-28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3BCE2-BD8F-49E2-8BE2-6A9AEB3BD241}"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044BE-5729-4E6E-8758-85EDDAE6D241}" type="slidenum">
              <a:rPr lang="en-US" smtClean="0"/>
              <a:t>‹#›</a:t>
            </a:fld>
            <a:endParaRPr lang="en-US"/>
          </a:p>
        </p:txBody>
      </p:sp>
    </p:spTree>
    <p:extLst>
      <p:ext uri="{BB962C8B-B14F-4D97-AF65-F5344CB8AC3E}">
        <p14:creationId xmlns:p14="http://schemas.microsoft.com/office/powerpoint/2010/main" val="19302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EC044BE-5729-4E6E-8758-85EDDAE6D241}" type="slidenum">
              <a:rPr lang="en-US" smtClean="0"/>
              <a:t>1</a:t>
            </a:fld>
            <a:endParaRPr lang="en-US"/>
          </a:p>
        </p:txBody>
      </p:sp>
    </p:spTree>
    <p:extLst>
      <p:ext uri="{BB962C8B-B14F-4D97-AF65-F5344CB8AC3E}">
        <p14:creationId xmlns:p14="http://schemas.microsoft.com/office/powerpoint/2010/main" val="39815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C044BE-5729-4E6E-8758-85EDDAE6D241}" type="slidenum">
              <a:rPr lang="en-US" smtClean="0"/>
              <a:t>2</a:t>
            </a:fld>
            <a:endParaRPr lang="en-US"/>
          </a:p>
        </p:txBody>
      </p:sp>
    </p:spTree>
    <p:extLst>
      <p:ext uri="{BB962C8B-B14F-4D97-AF65-F5344CB8AC3E}">
        <p14:creationId xmlns:p14="http://schemas.microsoft.com/office/powerpoint/2010/main" val="353026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C044BE-5729-4E6E-8758-85EDDAE6D241}" type="slidenum">
              <a:rPr lang="en-US" smtClean="0"/>
              <a:t>15</a:t>
            </a:fld>
            <a:endParaRPr lang="en-US"/>
          </a:p>
        </p:txBody>
      </p:sp>
    </p:spTree>
    <p:extLst>
      <p:ext uri="{BB962C8B-B14F-4D97-AF65-F5344CB8AC3E}">
        <p14:creationId xmlns:p14="http://schemas.microsoft.com/office/powerpoint/2010/main" val="147911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41940"/>
            <a:r>
              <a:rPr lang="en-US" sz="1800" b="1" i="0" u="none" strike="noStrike" baseline="0" dirty="0" err="1">
                <a:solidFill>
                  <a:srgbClr val="0A0A0A"/>
                </a:solidFill>
                <a:latin typeface="Arial" panose="020B0604020202020204" pitchFamily="34" charset="0"/>
              </a:rPr>
              <a:t>När</a:t>
            </a:r>
            <a:r>
              <a:rPr lang="en-US" sz="1800" b="1" i="0" u="none" strike="noStrike" baseline="0" dirty="0">
                <a:solidFill>
                  <a:srgbClr val="0A0A0A"/>
                </a:solidFill>
                <a:latin typeface="Arial" panose="020B0604020202020204" pitchFamily="34" charset="0"/>
              </a:rPr>
              <a:t> </a:t>
            </a:r>
            <a:r>
              <a:rPr lang="en-US" sz="1800" b="1" i="0" u="none" strike="noStrike" baseline="0" dirty="0" err="1">
                <a:solidFill>
                  <a:srgbClr val="0A0A0A"/>
                </a:solidFill>
                <a:latin typeface="Arial" panose="020B0604020202020204" pitchFamily="34" charset="0"/>
              </a:rPr>
              <a:t>når</a:t>
            </a:r>
            <a:r>
              <a:rPr lang="en-US" sz="1800" b="1" i="0" u="none" strike="noStrike" baseline="0" dirty="0">
                <a:solidFill>
                  <a:srgbClr val="0A0A0A"/>
                </a:solidFill>
                <a:latin typeface="Arial" panose="020B0604020202020204" pitchFamily="34" charset="0"/>
              </a:rPr>
              <a:t> vi </a:t>
            </a:r>
            <a:r>
              <a:rPr lang="en-US" sz="1800" b="1" i="0" u="none" strike="noStrike" baseline="0" dirty="0" err="1">
                <a:solidFill>
                  <a:srgbClr val="0A0A0A"/>
                </a:solidFill>
                <a:latin typeface="Arial" panose="020B0604020202020204" pitchFamily="34" charset="0"/>
              </a:rPr>
              <a:t>netto</a:t>
            </a:r>
            <a:r>
              <a:rPr lang="en-US" sz="1800" b="1" i="0" u="none" strike="noStrike" baseline="0" dirty="0">
                <a:solidFill>
                  <a:srgbClr val="0A0A0A"/>
                </a:solidFill>
                <a:latin typeface="Arial" panose="020B0604020202020204" pitchFamily="34" charset="0"/>
              </a:rPr>
              <a:t> noll?</a:t>
            </a:r>
          </a:p>
          <a:p>
            <a:pPr marR="41940"/>
            <a:r>
              <a:rPr lang="sv-SE" sz="1800" b="0" i="0" u="none" strike="noStrike" baseline="0" dirty="0">
                <a:solidFill>
                  <a:srgbClr val="0A0A0A"/>
                </a:solidFill>
                <a:latin typeface="Arial" panose="020B0604020202020204" pitchFamily="34" charset="0"/>
              </a:rPr>
              <a:t>Så brant måste utsläppen falla (om utsläppsminskningen sker som en rak linje och utan tillgång till negativa utsläpp). </a:t>
            </a:r>
            <a:r>
              <a:rPr lang="sv-SE" sz="2800" b="1" i="0" dirty="0">
                <a:solidFill>
                  <a:srgbClr val="050505"/>
                </a:solidFill>
                <a:effectLst/>
                <a:latin typeface="DNSansVF"/>
              </a:rPr>
              <a:t>Totala koldioxidutsläpp</a:t>
            </a:r>
            <a:r>
              <a:rPr lang="sv-SE" sz="2800" b="0" i="0" dirty="0">
                <a:solidFill>
                  <a:srgbClr val="050505"/>
                </a:solidFill>
                <a:effectLst/>
                <a:latin typeface="DNSansVF"/>
              </a:rPr>
              <a:t> Fossila bränslen + förändrad markanvändning, exempelvis avskogning.</a:t>
            </a:r>
            <a:endParaRPr lang="sv-SE" sz="1800" b="0" i="0" u="none" strike="noStrike" baseline="0" dirty="0">
              <a:solidFill>
                <a:srgbClr val="0A0A0A"/>
              </a:solidFill>
              <a:latin typeface="Arial" panose="020B0604020202020204" pitchFamily="34" charset="0"/>
            </a:endParaRPr>
          </a:p>
          <a:p>
            <a:pPr marL="0" marR="41940" lvl="0" indent="0" algn="l" defTabSz="914400" rtl="0" eaLnBrk="1" fontAlgn="auto" latinLnBrk="0" hangingPunct="1">
              <a:lnSpc>
                <a:spcPct val="100000"/>
              </a:lnSpc>
              <a:spcBef>
                <a:spcPts val="0"/>
              </a:spcBef>
              <a:spcAft>
                <a:spcPts val="0"/>
              </a:spcAft>
              <a:buClrTx/>
              <a:buSzTx/>
              <a:buFontTx/>
              <a:buNone/>
              <a:tabLst/>
              <a:defRPr/>
            </a:pPr>
            <a:r>
              <a:rPr lang="sv-SE" sz="1800" b="0" i="0" u="none" strike="noStrike" baseline="0" dirty="0">
                <a:solidFill>
                  <a:srgbClr val="0A0A0A"/>
                </a:solidFill>
                <a:latin typeface="Arial" panose="020B0604020202020204" pitchFamily="34" charset="0"/>
              </a:rPr>
              <a:t>Källa:   2023 12 05 DN </a:t>
            </a:r>
            <a:r>
              <a:rPr lang="sv-SE" sz="1800" b="0" i="0" u="none" strike="noStrike" baseline="0" dirty="0">
                <a:solidFill>
                  <a:srgbClr val="050505"/>
                </a:solidFill>
                <a:latin typeface="Times New Roman" panose="02020603050405020304" pitchFamily="18" charset="0"/>
              </a:rPr>
              <a:t>Koldioxidutsläpp från fossila bränslen mot rekordnivå</a:t>
            </a:r>
            <a:endParaRPr lang="en-US" sz="1800" b="0" i="0" u="none" strike="noStrike" baseline="0" dirty="0">
              <a:latin typeface="Times New Roman" panose="02020603050405020304" pitchFamily="18" charset="0"/>
            </a:endParaRPr>
          </a:p>
          <a:p>
            <a:pPr marL="0" marR="4194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err="1">
                <a:latin typeface="Times New Roman" panose="02020603050405020304" pitchFamily="18" charset="0"/>
              </a:rPr>
              <a:t>Grafik</a:t>
            </a:r>
            <a:r>
              <a:rPr lang="en-US" sz="1800" b="0" i="0" u="none" strike="noStrike" baseline="0" dirty="0">
                <a:latin typeface="Times New Roman" panose="02020603050405020304" pitchFamily="18" charset="0"/>
              </a:rPr>
              <a:t> DN </a:t>
            </a:r>
            <a:r>
              <a:rPr lang="en-US" sz="1800" b="0" i="0" u="none" strike="noStrike" baseline="0" dirty="0" err="1">
                <a:latin typeface="Times New Roman" panose="02020603050405020304" pitchFamily="18" charset="0"/>
              </a:rPr>
              <a:t>Källa</a:t>
            </a:r>
            <a:r>
              <a:rPr lang="en-US" sz="1800" b="0" i="0" u="none" strike="noStrike" baseline="0" dirty="0">
                <a:latin typeface="Times New Roman" panose="02020603050405020304" pitchFamily="18" charset="0"/>
              </a:rPr>
              <a:t> : Global Carbon project</a:t>
            </a:r>
          </a:p>
          <a:p>
            <a:pPr marL="0" marR="4194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Times New Roman" panose="02020603050405020304" pitchFamily="18" charset="0"/>
            </a:endParaRPr>
          </a:p>
          <a:p>
            <a:pPr marR="41940"/>
            <a:endParaRPr lang="sv-SE" sz="1800" b="0" i="0" u="none" strike="noStrike" baseline="0" dirty="0">
              <a:solidFill>
                <a:srgbClr val="0A0A0A"/>
              </a:solidFill>
              <a:latin typeface="Arial" panose="020B0604020202020204" pitchFamily="34" charset="0"/>
            </a:endParaRPr>
          </a:p>
          <a:p>
            <a:pPr marL="0" marR="4194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Times New Roman" panose="02020603050405020304" pitchFamily="18" charset="0"/>
            </a:endParaRPr>
          </a:p>
          <a:p>
            <a:pPr marL="0" marR="4194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Times New Roman" panose="02020603050405020304" pitchFamily="18" charset="0"/>
            </a:endParaRPr>
          </a:p>
          <a:p>
            <a:pPr marL="0" marR="4194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latin typeface="Times New Roman" panose="02020603050405020304" pitchFamily="18" charset="0"/>
            </a:endParaRPr>
          </a:p>
          <a:p>
            <a:pPr marR="41940"/>
            <a:endParaRPr lang="sv-SE" sz="1800" b="0" i="0" u="none" strike="noStrike" baseline="0" dirty="0">
              <a:solidFill>
                <a:srgbClr val="0A0A0A"/>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173DAC7-E41E-4CCF-91BE-25DAA2D945F2}" type="slidenum">
              <a:rPr lang="en-US" smtClean="0"/>
              <a:t>19</a:t>
            </a:fld>
            <a:endParaRPr lang="en-US"/>
          </a:p>
        </p:txBody>
      </p:sp>
    </p:spTree>
    <p:extLst>
      <p:ext uri="{BB962C8B-B14F-4D97-AF65-F5344CB8AC3E}">
        <p14:creationId xmlns:p14="http://schemas.microsoft.com/office/powerpoint/2010/main" val="1825973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EC044BE-5729-4E6E-8758-85EDDAE6D241}" type="slidenum">
              <a:rPr lang="en-US" smtClean="0"/>
              <a:t>29</a:t>
            </a:fld>
            <a:endParaRPr lang="en-US"/>
          </a:p>
        </p:txBody>
      </p:sp>
    </p:spTree>
    <p:extLst>
      <p:ext uri="{BB962C8B-B14F-4D97-AF65-F5344CB8AC3E}">
        <p14:creationId xmlns:p14="http://schemas.microsoft.com/office/powerpoint/2010/main" val="86337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DCD223-C46A-3686-CE9A-738874997282}"/>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553CA3C-F6B0-DF8A-3F89-E3F969D47D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AC50CEB-8FF5-59BB-588D-67B0DEB1D457}"/>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5" name="Platshållare för sidfot 4">
            <a:extLst>
              <a:ext uri="{FF2B5EF4-FFF2-40B4-BE49-F238E27FC236}">
                <a16:creationId xmlns:a16="http://schemas.microsoft.com/office/drawing/2014/main" id="{F06D3454-9E28-C2A0-51FC-30596EB7F93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597AA9-204D-C807-42DF-CCB2FF387F13}"/>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346900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DFB8D1-1BFC-39C3-6482-9208E325C225}"/>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A311B6D-AEB0-B761-4E1F-B180516E196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366D4AC-6E33-26DA-4ABA-7A3DA2006C46}"/>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5" name="Platshållare för sidfot 4">
            <a:extLst>
              <a:ext uri="{FF2B5EF4-FFF2-40B4-BE49-F238E27FC236}">
                <a16:creationId xmlns:a16="http://schemas.microsoft.com/office/drawing/2014/main" id="{8FE5A325-8B03-C40E-4BC3-B946F24AE95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2F4AA839-DE7C-4548-3A15-2E10A1F7D05D}"/>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1760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CA42661-BBCA-EC97-8221-7719E9E684FD}"/>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31E7DCDA-19F3-8066-1040-60679B4D96CC}"/>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904E9D9-D38B-CB95-872C-DE662FC7D2FE}"/>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5" name="Platshållare för sidfot 4">
            <a:extLst>
              <a:ext uri="{FF2B5EF4-FFF2-40B4-BE49-F238E27FC236}">
                <a16:creationId xmlns:a16="http://schemas.microsoft.com/office/drawing/2014/main" id="{59C4326D-6942-D4E0-2712-099EA72CE97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06EEB36-B01F-01FE-D44B-5AD148E04F4E}"/>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3843523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17B006-F148-CB8A-CFDA-19BBE399671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797670A-4D4F-C80D-AD4A-4851FAD208E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2C96C21-4824-009C-47FE-EBDDBF3B5D4F}"/>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5" name="Platshållare för sidfot 4">
            <a:extLst>
              <a:ext uri="{FF2B5EF4-FFF2-40B4-BE49-F238E27FC236}">
                <a16:creationId xmlns:a16="http://schemas.microsoft.com/office/drawing/2014/main" id="{B723668E-2DC8-496E-C5BE-6F533BC7A40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CA07244-781A-552A-E1DB-A18BA62F2C52}"/>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252959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A7B8D3-B62C-D70B-4BAC-4D07ECE1AC5D}"/>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F8C8173-691B-95AD-04A4-FB39E18DE1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CE3D7201-46D7-2266-73D2-3D0F6D5C06E7}"/>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5" name="Platshållare för sidfot 4">
            <a:extLst>
              <a:ext uri="{FF2B5EF4-FFF2-40B4-BE49-F238E27FC236}">
                <a16:creationId xmlns:a16="http://schemas.microsoft.com/office/drawing/2014/main" id="{475DDD2E-D7B9-9704-FA40-BFD75DE1313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7DDB4F28-0642-1EC0-BE39-A9E0A7B34291}"/>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269974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D4834C-A551-DD23-8707-E8A12A14689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8C687C5-E32D-3B0B-FFA0-D9C2353C3CB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2044FB3-625F-E426-78BD-E817FA9D498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21AFF71-E383-4F3F-C3E4-158D5F9A0710}"/>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6" name="Platshållare för sidfot 5">
            <a:extLst>
              <a:ext uri="{FF2B5EF4-FFF2-40B4-BE49-F238E27FC236}">
                <a16:creationId xmlns:a16="http://schemas.microsoft.com/office/drawing/2014/main" id="{126F0E30-C1D5-20C7-0081-D04E3158699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09035FD-E689-354D-CA81-3E3CAB9FF3E7}"/>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160194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3C2E94-0ECE-25C7-85D4-36F888F1193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4E981D8-0F83-E7CE-927D-D64E42F66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F7F3C7E-B910-1DC0-2322-BFE62316274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BD55499-FBB3-EC7E-3AD1-79E9924102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B45AA1A-1CD7-911D-2182-93729233F5A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EC68CF0C-74C0-1D09-436D-1341F733F28C}"/>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8" name="Platshållare för sidfot 7">
            <a:extLst>
              <a:ext uri="{FF2B5EF4-FFF2-40B4-BE49-F238E27FC236}">
                <a16:creationId xmlns:a16="http://schemas.microsoft.com/office/drawing/2014/main" id="{2497922B-659F-E95F-F9C8-78B716E2184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9D7BD33-CE65-FDB8-B44B-65A410A45F9E}"/>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308163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BBD7CB-6A35-0D4C-6B45-E0CBF450204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0F4775F5-2619-BA03-8605-E1A8F288EC84}"/>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4" name="Platshållare för sidfot 3">
            <a:extLst>
              <a:ext uri="{FF2B5EF4-FFF2-40B4-BE49-F238E27FC236}">
                <a16:creationId xmlns:a16="http://schemas.microsoft.com/office/drawing/2014/main" id="{1D9B0684-B370-5496-B633-279B5F9C088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0095F4F-6419-2D98-9C1B-1DDFA9F096E1}"/>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246736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E82E896-6640-4B78-88D7-55EC9CB0ADCE}"/>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3" name="Platshållare för sidfot 2">
            <a:extLst>
              <a:ext uri="{FF2B5EF4-FFF2-40B4-BE49-F238E27FC236}">
                <a16:creationId xmlns:a16="http://schemas.microsoft.com/office/drawing/2014/main" id="{36096ECB-D593-FBDC-1D8D-CECC6C2986B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CE3CA00-2627-B751-891E-AA4A79ED98E8}"/>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7373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58202D-FE75-764A-585D-FB9380CA89B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8AD24FD-56CC-1BE7-50BD-B569999C8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E2037014-E31D-C30B-D644-D4331C5EC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47ADD67-1752-FC59-C00C-0B370759E457}"/>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6" name="Platshållare för sidfot 5">
            <a:extLst>
              <a:ext uri="{FF2B5EF4-FFF2-40B4-BE49-F238E27FC236}">
                <a16:creationId xmlns:a16="http://schemas.microsoft.com/office/drawing/2014/main" id="{115B0C53-0DFA-F317-D7F1-2FE2BEE01CF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626681-5843-CE99-E063-72FECC524859}"/>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125011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F21992-D4C5-7FB0-F5D8-CDA8507AA2C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D69C885D-FB2F-E07F-7830-B135C60981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46985160-0D48-8000-7DBB-402378F69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7AC8454-104E-863A-EE17-2D7DE0448FC4}"/>
              </a:ext>
            </a:extLst>
          </p:cNvPr>
          <p:cNvSpPr>
            <a:spLocks noGrp="1"/>
          </p:cNvSpPr>
          <p:nvPr>
            <p:ph type="dt" sz="half" idx="10"/>
          </p:nvPr>
        </p:nvSpPr>
        <p:spPr/>
        <p:txBody>
          <a:bodyPr/>
          <a:lstStyle/>
          <a:p>
            <a:fld id="{9545D16E-5C46-4448-BFD0-2E246176901F}" type="datetimeFigureOut">
              <a:rPr lang="sv-SE" smtClean="0"/>
              <a:t>2024-01-18</a:t>
            </a:fld>
            <a:endParaRPr lang="sv-SE"/>
          </a:p>
        </p:txBody>
      </p:sp>
      <p:sp>
        <p:nvSpPr>
          <p:cNvPr id="6" name="Platshållare för sidfot 5">
            <a:extLst>
              <a:ext uri="{FF2B5EF4-FFF2-40B4-BE49-F238E27FC236}">
                <a16:creationId xmlns:a16="http://schemas.microsoft.com/office/drawing/2014/main" id="{F2077578-25C5-CF7F-E5DA-EB7555BC701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2A18A2B4-E93D-4664-86A0-31F8420C72CE}"/>
              </a:ext>
            </a:extLst>
          </p:cNvPr>
          <p:cNvSpPr>
            <a:spLocks noGrp="1"/>
          </p:cNvSpPr>
          <p:nvPr>
            <p:ph type="sldNum" sz="quarter" idx="12"/>
          </p:nvPr>
        </p:nvSpPr>
        <p:spPr/>
        <p:txBody>
          <a:bodyPr/>
          <a:lstStyle/>
          <a:p>
            <a:fld id="{8AEB9EF4-7C22-4504-A6E5-0D6DABB0D604}" type="slidenum">
              <a:rPr lang="sv-SE" smtClean="0"/>
              <a:t>‹#›</a:t>
            </a:fld>
            <a:endParaRPr lang="sv-SE"/>
          </a:p>
        </p:txBody>
      </p:sp>
    </p:spTree>
    <p:extLst>
      <p:ext uri="{BB962C8B-B14F-4D97-AF65-F5344CB8AC3E}">
        <p14:creationId xmlns:p14="http://schemas.microsoft.com/office/powerpoint/2010/main" val="1192876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0814F77-E126-24B4-446E-B7D4913431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87876CD-092F-7E1A-E510-1B0FE58C61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EA5ED67-5C78-7A87-E0FD-3CA14E94C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5D16E-5C46-4448-BFD0-2E246176901F}" type="datetimeFigureOut">
              <a:rPr lang="sv-SE" smtClean="0"/>
              <a:t>2024-01-18</a:t>
            </a:fld>
            <a:endParaRPr lang="sv-SE"/>
          </a:p>
        </p:txBody>
      </p:sp>
      <p:sp>
        <p:nvSpPr>
          <p:cNvPr id="5" name="Platshållare för sidfot 4">
            <a:extLst>
              <a:ext uri="{FF2B5EF4-FFF2-40B4-BE49-F238E27FC236}">
                <a16:creationId xmlns:a16="http://schemas.microsoft.com/office/drawing/2014/main" id="{BA89777C-8A51-EB9C-9443-AB5969569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EB8AF33D-F27E-B5DC-FED5-0D2E2BDB27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B9EF4-7C22-4504-A6E5-0D6DABB0D604}" type="slidenum">
              <a:rPr lang="sv-SE" smtClean="0"/>
              <a:t>‹#›</a:t>
            </a:fld>
            <a:endParaRPr lang="sv-SE"/>
          </a:p>
        </p:txBody>
      </p:sp>
    </p:spTree>
    <p:extLst>
      <p:ext uri="{BB962C8B-B14F-4D97-AF65-F5344CB8AC3E}">
        <p14:creationId xmlns:p14="http://schemas.microsoft.com/office/powerpoint/2010/main" val="376706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sdgs.un.org/"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unep.org/" TargetMode="External"/><Relationship Id="rId2" Type="http://schemas.openxmlformats.org/officeDocument/2006/relationships/hyperlink" Target="https://www.cop28.com/" TargetMode="Externa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esrag.org/" TargetMode="External"/><Relationship Id="rId2" Type="http://schemas.openxmlformats.org/officeDocument/2006/relationships/hyperlink" Target="https://my.rotary.org/en/take-action/empower-leaders/rotary-action-groups" TargetMode="External"/><Relationship Id="rId1" Type="http://schemas.openxmlformats.org/officeDocument/2006/relationships/slideLayout" Target="../slideLayouts/slideLayout7.xml"/><Relationship Id="rId6" Type="http://schemas.openxmlformats.org/officeDocument/2006/relationships/hyperlink" Target="https://www.facebook.com/groups/428267751635384" TargetMode="External"/><Relationship Id="rId5" Type="http://schemas.openxmlformats.org/officeDocument/2006/relationships/hyperlink" Target="https://www.facebook.com/ESRAGEurope/" TargetMode="Externa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HU2360@rotary.s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folkbildningklimat.nu/"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ipcc.ch/sr15/" TargetMode="External"/><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hyperlink" Target="https://www.ipcc.ch/site/assets/uploads/sites/2/2019/09/SR15_SPM_Swedish.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climatehero.se/" TargetMode="External"/><Relationship Id="rId3" Type="http://schemas.openxmlformats.org/officeDocument/2006/relationships/hyperlink" Target="https://www.naturvardsverket.se/amnesomraden/klimatomstallningen/omraden/klimatet-och-konsumtionen/hur-kan-jag-minska-min-klimatpaverkan/" TargetMode="External"/><Relationship Id="rId7" Type="http://schemas.openxmlformats.org/officeDocument/2006/relationships/hyperlink" Target="https://svalna.se/web/sv/products/calculator"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hyperlink" Target="https://www.klimatkalkylatorn.se/" TargetMode="External"/><Relationship Id="rId5" Type="http://schemas.openxmlformats.org/officeDocument/2006/relationships/hyperlink" Target="https://www.klimatkontot.se/" TargetMode="External"/><Relationship Id="rId4" Type="http://schemas.openxmlformats.org/officeDocument/2006/relationships/hyperlink" Target="https://www.hallakonsument.se/miljo-och-hallbarhet/minska-din-klimatpaverkan/" TargetMode="External"/><Relationship Id="rId9" Type="http://schemas.openxmlformats.org/officeDocument/2006/relationships/hyperlink" Target="https://zeromission.se/klimatkalkylato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rotary2360.se/sv/file/654cd6cb49f74/download"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folkbildningklimat.nu/"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växt, grön, skog, natur&#10;&#10;Automatiskt genererad beskrivning">
            <a:extLst>
              <a:ext uri="{FF2B5EF4-FFF2-40B4-BE49-F238E27FC236}">
                <a16:creationId xmlns:a16="http://schemas.microsoft.com/office/drawing/2014/main" id="{643C85B6-F3A9-C50B-5752-B9233A98F6FE}"/>
              </a:ext>
            </a:extLst>
          </p:cNvPr>
          <p:cNvPicPr>
            <a:picLocks noChangeAspect="1"/>
          </p:cNvPicPr>
          <p:nvPr/>
        </p:nvPicPr>
        <p:blipFill rotWithShape="1">
          <a:blip r:embed="rId3"/>
          <a:srcRect b="19"/>
          <a:stretch/>
        </p:blipFill>
        <p:spPr>
          <a:xfrm>
            <a:off x="20" y="1282"/>
            <a:ext cx="12191980" cy="6856718"/>
          </a:xfrm>
          <a:prstGeom prst="rect">
            <a:avLst/>
          </a:prstGeom>
        </p:spPr>
      </p:pic>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9320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19E709-551D-04B0-AA05-4FF9FB960E2F}"/>
              </a:ext>
            </a:extLst>
          </p:cNvPr>
          <p:cNvPicPr>
            <a:picLocks noChangeAspect="1"/>
          </p:cNvPicPr>
          <p:nvPr/>
        </p:nvPicPr>
        <p:blipFill>
          <a:blip r:embed="rId2"/>
          <a:stretch>
            <a:fillRect/>
          </a:stretch>
        </p:blipFill>
        <p:spPr>
          <a:xfrm>
            <a:off x="3946977" y="1142704"/>
            <a:ext cx="7306811" cy="4977685"/>
          </a:xfrm>
          <a:prstGeom prst="rect">
            <a:avLst/>
          </a:prstGeom>
          <a:ln>
            <a:solidFill>
              <a:schemeClr val="accent1"/>
            </a:solidFill>
          </a:ln>
        </p:spPr>
      </p:pic>
      <p:sp>
        <p:nvSpPr>
          <p:cNvPr id="4" name="TextBox 3">
            <a:extLst>
              <a:ext uri="{FF2B5EF4-FFF2-40B4-BE49-F238E27FC236}">
                <a16:creationId xmlns:a16="http://schemas.microsoft.com/office/drawing/2014/main" id="{D5C96C19-00B7-23F6-CB02-24C87BE4139A}"/>
              </a:ext>
            </a:extLst>
          </p:cNvPr>
          <p:cNvSpPr txBox="1"/>
          <p:nvPr/>
        </p:nvSpPr>
        <p:spPr>
          <a:xfrm>
            <a:off x="546755" y="565608"/>
            <a:ext cx="3270191" cy="461665"/>
          </a:xfrm>
          <a:prstGeom prst="rect">
            <a:avLst/>
          </a:prstGeom>
          <a:noFill/>
        </p:spPr>
        <p:txBody>
          <a:bodyPr wrap="none" rtlCol="0">
            <a:spAutoFit/>
          </a:bodyPr>
          <a:lstStyle/>
          <a:p>
            <a:r>
              <a:rPr lang="sv-SE" sz="2400" b="1" dirty="0"/>
              <a:t>Utsläppen ökar varje år!</a:t>
            </a:r>
          </a:p>
        </p:txBody>
      </p:sp>
    </p:spTree>
    <p:extLst>
      <p:ext uri="{BB962C8B-B14F-4D97-AF65-F5344CB8AC3E}">
        <p14:creationId xmlns:p14="http://schemas.microsoft.com/office/powerpoint/2010/main" val="467548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EAA93D-5B57-7F1C-902F-A6738F3589D1}"/>
              </a:ext>
            </a:extLst>
          </p:cNvPr>
          <p:cNvPicPr>
            <a:picLocks noChangeAspect="1"/>
          </p:cNvPicPr>
          <p:nvPr/>
        </p:nvPicPr>
        <p:blipFill>
          <a:blip r:embed="rId2"/>
          <a:stretch>
            <a:fillRect/>
          </a:stretch>
        </p:blipFill>
        <p:spPr>
          <a:xfrm>
            <a:off x="2799328" y="967182"/>
            <a:ext cx="9480493" cy="5332777"/>
          </a:xfrm>
          <a:prstGeom prst="rect">
            <a:avLst/>
          </a:prstGeom>
        </p:spPr>
      </p:pic>
      <p:sp>
        <p:nvSpPr>
          <p:cNvPr id="3" name="TextBox 2">
            <a:extLst>
              <a:ext uri="{FF2B5EF4-FFF2-40B4-BE49-F238E27FC236}">
                <a16:creationId xmlns:a16="http://schemas.microsoft.com/office/drawing/2014/main" id="{2AE5B33D-5DA2-7F49-C0D9-54EAC8AB771D}"/>
              </a:ext>
            </a:extLst>
          </p:cNvPr>
          <p:cNvSpPr txBox="1"/>
          <p:nvPr/>
        </p:nvSpPr>
        <p:spPr>
          <a:xfrm>
            <a:off x="688157" y="1140643"/>
            <a:ext cx="3148552" cy="1200329"/>
          </a:xfrm>
          <a:prstGeom prst="rect">
            <a:avLst/>
          </a:prstGeom>
          <a:noFill/>
        </p:spPr>
        <p:txBody>
          <a:bodyPr wrap="square" rtlCol="0">
            <a:spAutoFit/>
          </a:bodyPr>
          <a:lstStyle/>
          <a:p>
            <a:r>
              <a:rPr lang="sv-SE" sz="2400" b="1" dirty="0"/>
              <a:t>Koldioxidhalten och därmed temperaturen ökar varje år!</a:t>
            </a:r>
          </a:p>
        </p:txBody>
      </p:sp>
      <p:sp>
        <p:nvSpPr>
          <p:cNvPr id="5" name="TextBox 4">
            <a:extLst>
              <a:ext uri="{FF2B5EF4-FFF2-40B4-BE49-F238E27FC236}">
                <a16:creationId xmlns:a16="http://schemas.microsoft.com/office/drawing/2014/main" id="{169ABC40-0686-5888-88F2-70CE57F1FD5F}"/>
              </a:ext>
            </a:extLst>
          </p:cNvPr>
          <p:cNvSpPr txBox="1"/>
          <p:nvPr/>
        </p:nvSpPr>
        <p:spPr>
          <a:xfrm>
            <a:off x="468984" y="3166302"/>
            <a:ext cx="4065309" cy="2308324"/>
          </a:xfrm>
          <a:prstGeom prst="rect">
            <a:avLst/>
          </a:prstGeom>
          <a:noFill/>
        </p:spPr>
        <p:txBody>
          <a:bodyPr wrap="square">
            <a:spAutoFit/>
          </a:bodyPr>
          <a:lstStyle/>
          <a:p>
            <a:r>
              <a:rPr lang="sv-SE" dirty="0"/>
              <a:t>Den globala uppvärmningen och klimatförändringarna får katastrofala följder, som global avsmältning av glaciärer, höjda havsnivåer, fler och mer intensiva extremväder som perioder av extremhetta, torka, skyfall, stormar som i sin tur ökar risken för följder som skogsbränder och översvämningar.</a:t>
            </a:r>
          </a:p>
        </p:txBody>
      </p:sp>
    </p:spTree>
    <p:extLst>
      <p:ext uri="{BB962C8B-B14F-4D97-AF65-F5344CB8AC3E}">
        <p14:creationId xmlns:p14="http://schemas.microsoft.com/office/powerpoint/2010/main" val="158138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53F033-12A6-6B86-AAC5-0412B7A9A818}"/>
              </a:ext>
            </a:extLst>
          </p:cNvPr>
          <p:cNvPicPr>
            <a:picLocks noChangeAspect="1"/>
          </p:cNvPicPr>
          <p:nvPr/>
        </p:nvPicPr>
        <p:blipFill>
          <a:blip r:embed="rId2"/>
          <a:stretch>
            <a:fillRect/>
          </a:stretch>
        </p:blipFill>
        <p:spPr>
          <a:xfrm>
            <a:off x="989901" y="779536"/>
            <a:ext cx="10283719" cy="5336038"/>
          </a:xfrm>
          <a:prstGeom prst="rect">
            <a:avLst/>
          </a:prstGeom>
        </p:spPr>
      </p:pic>
    </p:spTree>
    <p:extLst>
      <p:ext uri="{BB962C8B-B14F-4D97-AF65-F5344CB8AC3E}">
        <p14:creationId xmlns:p14="http://schemas.microsoft.com/office/powerpoint/2010/main" val="351445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karta&#10;&#10;Automatiskt genererad beskrivning">
            <a:extLst>
              <a:ext uri="{FF2B5EF4-FFF2-40B4-BE49-F238E27FC236}">
                <a16:creationId xmlns:a16="http://schemas.microsoft.com/office/drawing/2014/main" id="{888E8723-92F9-DB55-EDBF-529CCC703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0293"/>
            <a:ext cx="11963400" cy="5124450"/>
          </a:xfrm>
          <a:prstGeom prst="rect">
            <a:avLst/>
          </a:prstGeom>
        </p:spPr>
      </p:pic>
    </p:spTree>
    <p:extLst>
      <p:ext uri="{BB962C8B-B14F-4D97-AF65-F5344CB8AC3E}">
        <p14:creationId xmlns:p14="http://schemas.microsoft.com/office/powerpoint/2010/main" val="1149460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124D3C-FBCD-766F-228D-EC15A303AAE0}"/>
              </a:ext>
            </a:extLst>
          </p:cNvPr>
          <p:cNvPicPr>
            <a:picLocks noChangeAspect="1"/>
          </p:cNvPicPr>
          <p:nvPr/>
        </p:nvPicPr>
        <p:blipFill>
          <a:blip r:embed="rId2"/>
          <a:stretch>
            <a:fillRect/>
          </a:stretch>
        </p:blipFill>
        <p:spPr>
          <a:xfrm>
            <a:off x="553976" y="914078"/>
            <a:ext cx="5119433" cy="5029843"/>
          </a:xfrm>
          <a:prstGeom prst="rect">
            <a:avLst/>
          </a:prstGeom>
        </p:spPr>
      </p:pic>
      <p:pic>
        <p:nvPicPr>
          <p:cNvPr id="3" name="Picture 2">
            <a:extLst>
              <a:ext uri="{FF2B5EF4-FFF2-40B4-BE49-F238E27FC236}">
                <a16:creationId xmlns:a16="http://schemas.microsoft.com/office/drawing/2014/main" id="{9554B3A1-FD39-8371-4C6F-B1285F0CF1D6}"/>
              </a:ext>
            </a:extLst>
          </p:cNvPr>
          <p:cNvPicPr>
            <a:picLocks noChangeAspect="1"/>
          </p:cNvPicPr>
          <p:nvPr/>
        </p:nvPicPr>
        <p:blipFill>
          <a:blip r:embed="rId3"/>
          <a:stretch>
            <a:fillRect/>
          </a:stretch>
        </p:blipFill>
        <p:spPr>
          <a:xfrm>
            <a:off x="6518593" y="1881041"/>
            <a:ext cx="4696437" cy="4132865"/>
          </a:xfrm>
          <a:prstGeom prst="rect">
            <a:avLst/>
          </a:prstGeom>
        </p:spPr>
      </p:pic>
      <p:sp>
        <p:nvSpPr>
          <p:cNvPr id="4" name="TextBox 3">
            <a:extLst>
              <a:ext uri="{FF2B5EF4-FFF2-40B4-BE49-F238E27FC236}">
                <a16:creationId xmlns:a16="http://schemas.microsoft.com/office/drawing/2014/main" id="{1CDBA10D-FEED-AB3F-CC72-4608B68AA68B}"/>
              </a:ext>
            </a:extLst>
          </p:cNvPr>
          <p:cNvSpPr txBox="1"/>
          <p:nvPr/>
        </p:nvSpPr>
        <p:spPr>
          <a:xfrm>
            <a:off x="1361137" y="321314"/>
            <a:ext cx="9049400" cy="461665"/>
          </a:xfrm>
          <a:prstGeom prst="rect">
            <a:avLst/>
          </a:prstGeom>
          <a:noFill/>
        </p:spPr>
        <p:txBody>
          <a:bodyPr wrap="none" rtlCol="0">
            <a:spAutoFit/>
          </a:bodyPr>
          <a:lstStyle/>
          <a:p>
            <a:r>
              <a:rPr lang="sv-SE" sz="2400" b="1" dirty="0"/>
              <a:t>Jordens luftströmmar – kan ändras över tid  -  detta ger extremväder</a:t>
            </a:r>
          </a:p>
        </p:txBody>
      </p:sp>
    </p:spTree>
    <p:extLst>
      <p:ext uri="{BB962C8B-B14F-4D97-AF65-F5344CB8AC3E}">
        <p14:creationId xmlns:p14="http://schemas.microsoft.com/office/powerpoint/2010/main" val="386685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FE0626B-4245-4966-A534-7E9EE213A3B3}"/>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169F506B-36A0-4174-9627-9BB90ED7131E}"/>
              </a:ext>
            </a:extLst>
          </p:cNvPr>
          <p:cNvPicPr>
            <a:picLocks noChangeAspect="1"/>
          </p:cNvPicPr>
          <p:nvPr/>
        </p:nvPicPr>
        <p:blipFill rotWithShape="1">
          <a:blip r:embed="rId3"/>
          <a:srcRect l="11067" t="13332" r="9085" b="14309"/>
          <a:stretch/>
        </p:blipFill>
        <p:spPr>
          <a:xfrm>
            <a:off x="908895" y="1385371"/>
            <a:ext cx="10743282" cy="5476244"/>
          </a:xfrm>
          <a:prstGeom prst="rect">
            <a:avLst/>
          </a:prstGeom>
        </p:spPr>
      </p:pic>
      <p:sp>
        <p:nvSpPr>
          <p:cNvPr id="4" name="TextBox 3">
            <a:extLst>
              <a:ext uri="{FF2B5EF4-FFF2-40B4-BE49-F238E27FC236}">
                <a16:creationId xmlns:a16="http://schemas.microsoft.com/office/drawing/2014/main" id="{9CE82150-AD02-364C-7966-783DA113B7E6}"/>
              </a:ext>
            </a:extLst>
          </p:cNvPr>
          <p:cNvSpPr txBox="1"/>
          <p:nvPr/>
        </p:nvSpPr>
        <p:spPr>
          <a:xfrm>
            <a:off x="1101171" y="309976"/>
            <a:ext cx="9989658" cy="830997"/>
          </a:xfrm>
          <a:prstGeom prst="rect">
            <a:avLst/>
          </a:prstGeom>
          <a:noFill/>
        </p:spPr>
        <p:txBody>
          <a:bodyPr wrap="none" rtlCol="0">
            <a:spAutoFit/>
          </a:bodyPr>
          <a:lstStyle/>
          <a:p>
            <a:pPr algn="ctr"/>
            <a:r>
              <a:rPr lang="sv-SE" sz="2400" b="1" dirty="0"/>
              <a:t>Permafrosten kan tina </a:t>
            </a:r>
          </a:p>
          <a:p>
            <a:pPr algn="ctr"/>
            <a:r>
              <a:rPr lang="sv-SE" sz="2400" b="1" dirty="0"/>
              <a:t>medför enorma utsläpp växthusgasen metan och därmed höjning temperatur</a:t>
            </a:r>
          </a:p>
        </p:txBody>
      </p:sp>
    </p:spTree>
    <p:extLst>
      <p:ext uri="{BB962C8B-B14F-4D97-AF65-F5344CB8AC3E}">
        <p14:creationId xmlns:p14="http://schemas.microsoft.com/office/powerpoint/2010/main" val="287945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744970-216C-7B77-1DA9-308859874E53}"/>
              </a:ext>
            </a:extLst>
          </p:cNvPr>
          <p:cNvSpPr txBox="1"/>
          <p:nvPr/>
        </p:nvSpPr>
        <p:spPr>
          <a:xfrm>
            <a:off x="2392960" y="1463689"/>
            <a:ext cx="6094602" cy="646331"/>
          </a:xfrm>
          <a:prstGeom prst="rect">
            <a:avLst/>
          </a:prstGeom>
          <a:noFill/>
        </p:spPr>
        <p:txBody>
          <a:bodyPr wrap="square">
            <a:spAutoFit/>
          </a:bodyPr>
          <a:lstStyle/>
          <a:p>
            <a:r>
              <a:rPr lang="sv-SE" dirty="0"/>
              <a:t>Kalla djuphavsströmmar med hög salthalt rör sig åt öster (lila) och ytliga havsströmmar med lägre salthalt åt väster (blå).</a:t>
            </a:r>
          </a:p>
        </p:txBody>
      </p:sp>
      <p:pic>
        <p:nvPicPr>
          <p:cNvPr id="4" name="Picture 3">
            <a:extLst>
              <a:ext uri="{FF2B5EF4-FFF2-40B4-BE49-F238E27FC236}">
                <a16:creationId xmlns:a16="http://schemas.microsoft.com/office/drawing/2014/main" id="{492B503D-6518-C239-E16A-0AC5E1FB36F6}"/>
              </a:ext>
            </a:extLst>
          </p:cNvPr>
          <p:cNvPicPr>
            <a:picLocks noChangeAspect="1"/>
          </p:cNvPicPr>
          <p:nvPr/>
        </p:nvPicPr>
        <p:blipFill>
          <a:blip r:embed="rId2"/>
          <a:stretch>
            <a:fillRect/>
          </a:stretch>
        </p:blipFill>
        <p:spPr>
          <a:xfrm>
            <a:off x="2009164" y="2220286"/>
            <a:ext cx="7620000" cy="3810000"/>
          </a:xfrm>
          <a:prstGeom prst="rect">
            <a:avLst/>
          </a:prstGeom>
        </p:spPr>
      </p:pic>
      <p:sp>
        <p:nvSpPr>
          <p:cNvPr id="5" name="TextBox 4">
            <a:extLst>
              <a:ext uri="{FF2B5EF4-FFF2-40B4-BE49-F238E27FC236}">
                <a16:creationId xmlns:a16="http://schemas.microsoft.com/office/drawing/2014/main" id="{893FD069-8AB6-F4E2-6627-F276CD36840F}"/>
              </a:ext>
            </a:extLst>
          </p:cNvPr>
          <p:cNvSpPr txBox="1"/>
          <p:nvPr/>
        </p:nvSpPr>
        <p:spPr>
          <a:xfrm>
            <a:off x="2281806" y="872455"/>
            <a:ext cx="3076227" cy="461665"/>
          </a:xfrm>
          <a:prstGeom prst="rect">
            <a:avLst/>
          </a:prstGeom>
          <a:noFill/>
        </p:spPr>
        <p:txBody>
          <a:bodyPr wrap="none" rtlCol="0">
            <a:spAutoFit/>
          </a:bodyPr>
          <a:lstStyle/>
          <a:p>
            <a:r>
              <a:rPr lang="sv-SE" sz="2400" b="1" dirty="0"/>
              <a:t>Jordens havsströmmar</a:t>
            </a:r>
          </a:p>
        </p:txBody>
      </p:sp>
    </p:spTree>
    <p:extLst>
      <p:ext uri="{BB962C8B-B14F-4D97-AF65-F5344CB8AC3E}">
        <p14:creationId xmlns:p14="http://schemas.microsoft.com/office/powerpoint/2010/main" val="4122310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36890-932B-E2F4-7BBD-E038C70F2947}"/>
              </a:ext>
            </a:extLst>
          </p:cNvPr>
          <p:cNvPicPr>
            <a:picLocks noChangeAspect="1"/>
          </p:cNvPicPr>
          <p:nvPr/>
        </p:nvPicPr>
        <p:blipFill>
          <a:blip r:embed="rId2"/>
          <a:stretch>
            <a:fillRect/>
          </a:stretch>
        </p:blipFill>
        <p:spPr>
          <a:xfrm>
            <a:off x="2366129" y="1058325"/>
            <a:ext cx="7805393" cy="5486732"/>
          </a:xfrm>
          <a:prstGeom prst="rect">
            <a:avLst/>
          </a:prstGeom>
          <a:ln>
            <a:solidFill>
              <a:schemeClr val="accent1"/>
            </a:solidFill>
          </a:ln>
        </p:spPr>
      </p:pic>
      <p:sp>
        <p:nvSpPr>
          <p:cNvPr id="2" name="TextBox 1">
            <a:extLst>
              <a:ext uri="{FF2B5EF4-FFF2-40B4-BE49-F238E27FC236}">
                <a16:creationId xmlns:a16="http://schemas.microsoft.com/office/drawing/2014/main" id="{16D9A360-58D3-AAF4-E326-1F44689A7FED}"/>
              </a:ext>
            </a:extLst>
          </p:cNvPr>
          <p:cNvSpPr txBox="1"/>
          <p:nvPr/>
        </p:nvSpPr>
        <p:spPr>
          <a:xfrm>
            <a:off x="820132" y="480767"/>
            <a:ext cx="7952113" cy="461665"/>
          </a:xfrm>
          <a:prstGeom prst="rect">
            <a:avLst/>
          </a:prstGeom>
          <a:noFill/>
        </p:spPr>
        <p:txBody>
          <a:bodyPr wrap="none" rtlCol="0">
            <a:spAutoFit/>
          </a:bodyPr>
          <a:lstStyle/>
          <a:p>
            <a:r>
              <a:rPr lang="sv-SE" sz="2400" b="1" dirty="0"/>
              <a:t>Havsvattenströmmar idag – kan påverkas och ändras över tid</a:t>
            </a:r>
          </a:p>
        </p:txBody>
      </p:sp>
    </p:spTree>
    <p:extLst>
      <p:ext uri="{BB962C8B-B14F-4D97-AF65-F5344CB8AC3E}">
        <p14:creationId xmlns:p14="http://schemas.microsoft.com/office/powerpoint/2010/main" val="3943300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F3E1E8-64A0-8890-12CA-4932D7A785DE}"/>
              </a:ext>
            </a:extLst>
          </p:cNvPr>
          <p:cNvPicPr>
            <a:picLocks noChangeAspect="1"/>
          </p:cNvPicPr>
          <p:nvPr/>
        </p:nvPicPr>
        <p:blipFill>
          <a:blip r:embed="rId2"/>
          <a:stretch>
            <a:fillRect/>
          </a:stretch>
        </p:blipFill>
        <p:spPr>
          <a:xfrm>
            <a:off x="1853967" y="1344277"/>
            <a:ext cx="8959442" cy="5189715"/>
          </a:xfrm>
          <a:prstGeom prst="rect">
            <a:avLst/>
          </a:prstGeom>
        </p:spPr>
      </p:pic>
      <p:sp>
        <p:nvSpPr>
          <p:cNvPr id="5" name="TextBox 4">
            <a:extLst>
              <a:ext uri="{FF2B5EF4-FFF2-40B4-BE49-F238E27FC236}">
                <a16:creationId xmlns:a16="http://schemas.microsoft.com/office/drawing/2014/main" id="{0256AA45-0D19-B552-7A4A-47E327F2905A}"/>
              </a:ext>
            </a:extLst>
          </p:cNvPr>
          <p:cNvSpPr txBox="1"/>
          <p:nvPr/>
        </p:nvSpPr>
        <p:spPr>
          <a:xfrm>
            <a:off x="952173" y="731783"/>
            <a:ext cx="6099170" cy="461665"/>
          </a:xfrm>
          <a:prstGeom prst="rect">
            <a:avLst/>
          </a:prstGeom>
          <a:noFill/>
        </p:spPr>
        <p:txBody>
          <a:bodyPr wrap="none" rtlCol="0">
            <a:spAutoFit/>
          </a:bodyPr>
          <a:lstStyle/>
          <a:p>
            <a:r>
              <a:rPr lang="sv-SE" sz="2400" b="1" dirty="0"/>
              <a:t>Jordens klimatzoner idag – kan ändras över tid</a:t>
            </a:r>
          </a:p>
        </p:txBody>
      </p:sp>
    </p:spTree>
    <p:extLst>
      <p:ext uri="{BB962C8B-B14F-4D97-AF65-F5344CB8AC3E}">
        <p14:creationId xmlns:p14="http://schemas.microsoft.com/office/powerpoint/2010/main" val="4085747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F774-D9F2-60AF-7E87-A08ED1935E5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37D9A93-1925-D652-22B2-794CF04EB78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CF9759A-9935-7B3D-9461-ADAD24D78CE9}"/>
              </a:ext>
            </a:extLst>
          </p:cNvPr>
          <p:cNvPicPr>
            <a:picLocks noChangeAspect="1"/>
          </p:cNvPicPr>
          <p:nvPr/>
        </p:nvPicPr>
        <p:blipFill>
          <a:blip r:embed="rId3"/>
          <a:stretch>
            <a:fillRect/>
          </a:stretch>
        </p:blipFill>
        <p:spPr>
          <a:xfrm>
            <a:off x="1020424" y="2041953"/>
            <a:ext cx="10151152" cy="4728861"/>
          </a:xfrm>
          <a:prstGeom prst="rect">
            <a:avLst/>
          </a:prstGeom>
        </p:spPr>
      </p:pic>
      <p:sp>
        <p:nvSpPr>
          <p:cNvPr id="4" name="TextBox 3">
            <a:extLst>
              <a:ext uri="{FF2B5EF4-FFF2-40B4-BE49-F238E27FC236}">
                <a16:creationId xmlns:a16="http://schemas.microsoft.com/office/drawing/2014/main" id="{57CEB981-DB6B-5D8B-9160-8EAB92B17B1C}"/>
              </a:ext>
            </a:extLst>
          </p:cNvPr>
          <p:cNvSpPr txBox="1"/>
          <p:nvPr/>
        </p:nvSpPr>
        <p:spPr>
          <a:xfrm>
            <a:off x="117446" y="472293"/>
            <a:ext cx="12878920" cy="1569660"/>
          </a:xfrm>
          <a:prstGeom prst="rect">
            <a:avLst/>
          </a:prstGeom>
          <a:noFill/>
        </p:spPr>
        <p:txBody>
          <a:bodyPr wrap="square" rtlCol="0">
            <a:spAutoFit/>
          </a:bodyPr>
          <a:lstStyle/>
          <a:p>
            <a:r>
              <a:rPr lang="sv-SE" sz="2400" b="1" dirty="0"/>
              <a:t>För att minska risken för att  dessa </a:t>
            </a:r>
            <a:r>
              <a:rPr lang="sv-SE" sz="2400" b="1" dirty="0" err="1"/>
              <a:t>tippingpoints</a:t>
            </a:r>
            <a:r>
              <a:rPr lang="sv-SE" sz="2400" b="1" dirty="0"/>
              <a:t> inträffar </a:t>
            </a:r>
          </a:p>
          <a:p>
            <a:r>
              <a:rPr lang="sv-SE" sz="2400" b="1" dirty="0"/>
              <a:t>måste temperaturhöjningen begränsas.</a:t>
            </a:r>
          </a:p>
          <a:p>
            <a:r>
              <a:rPr lang="sv-SE" sz="2400" b="1" dirty="0">
                <a:solidFill>
                  <a:srgbClr val="FF0000"/>
                </a:solidFill>
              </a:rPr>
              <a:t>Detta kan endast göras genom att utsläppen av CO</a:t>
            </a:r>
            <a:r>
              <a:rPr lang="sv-SE" sz="2400" b="1" baseline="-25000" dirty="0">
                <a:solidFill>
                  <a:srgbClr val="FF0000"/>
                </a:solidFill>
              </a:rPr>
              <a:t>2</a:t>
            </a:r>
            <a:r>
              <a:rPr lang="sv-SE" sz="2400" b="1" dirty="0">
                <a:solidFill>
                  <a:srgbClr val="FF0000"/>
                </a:solidFill>
              </a:rPr>
              <a:t> reduceras snabbt från 40 </a:t>
            </a:r>
            <a:r>
              <a:rPr lang="sv-SE" sz="2400" b="1" dirty="0" err="1">
                <a:solidFill>
                  <a:srgbClr val="FF0000"/>
                </a:solidFill>
              </a:rPr>
              <a:t>Gt</a:t>
            </a:r>
            <a:r>
              <a:rPr lang="sv-SE" sz="2400" b="1" dirty="0">
                <a:solidFill>
                  <a:srgbClr val="FF0000"/>
                </a:solidFill>
              </a:rPr>
              <a:t> CO</a:t>
            </a:r>
            <a:r>
              <a:rPr lang="sv-SE" sz="2400" b="1" baseline="30000" dirty="0">
                <a:solidFill>
                  <a:srgbClr val="FF0000"/>
                </a:solidFill>
              </a:rPr>
              <a:t>2</a:t>
            </a:r>
            <a:r>
              <a:rPr lang="sv-SE" sz="2400" b="1" dirty="0">
                <a:solidFill>
                  <a:srgbClr val="FF0000"/>
                </a:solidFill>
              </a:rPr>
              <a:t>/år till 0</a:t>
            </a:r>
          </a:p>
          <a:p>
            <a:endParaRPr lang="sv-SE" sz="2400" b="1" dirty="0">
              <a:solidFill>
                <a:srgbClr val="FF0000"/>
              </a:solidFill>
            </a:endParaRPr>
          </a:p>
        </p:txBody>
      </p:sp>
    </p:spTree>
    <p:extLst>
      <p:ext uri="{BB962C8B-B14F-4D97-AF65-F5344CB8AC3E}">
        <p14:creationId xmlns:p14="http://schemas.microsoft.com/office/powerpoint/2010/main" val="332612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03D5D9C1-B616-71EB-A4EE-850D5F69A888}"/>
              </a:ext>
            </a:extLst>
          </p:cNvPr>
          <p:cNvSpPr txBox="1"/>
          <p:nvPr/>
        </p:nvSpPr>
        <p:spPr>
          <a:xfrm>
            <a:off x="1793015" y="896112"/>
            <a:ext cx="7892738" cy="1323439"/>
          </a:xfrm>
          <a:prstGeom prst="rect">
            <a:avLst/>
          </a:prstGeom>
          <a:noFill/>
        </p:spPr>
        <p:txBody>
          <a:bodyPr wrap="none" rtlCol="0">
            <a:spAutoFit/>
          </a:bodyPr>
          <a:lstStyle/>
          <a:p>
            <a:pPr algn="ctr"/>
            <a:r>
              <a:rPr lang="sv-SE" sz="4000" b="1" dirty="0">
                <a:solidFill>
                  <a:srgbClr val="0070C0"/>
                </a:solidFill>
              </a:rPr>
              <a:t>En Stolt Rotarian bryr sig om miljön!</a:t>
            </a:r>
          </a:p>
          <a:p>
            <a:pPr algn="ctr"/>
            <a:r>
              <a:rPr lang="sv-SE" sz="4000" b="1" dirty="0">
                <a:solidFill>
                  <a:srgbClr val="0070C0"/>
                </a:solidFill>
              </a:rPr>
              <a:t>MEN! Varför bry sig?</a:t>
            </a:r>
          </a:p>
        </p:txBody>
      </p:sp>
      <p:sp>
        <p:nvSpPr>
          <p:cNvPr id="6" name="textruta 5">
            <a:extLst>
              <a:ext uri="{FF2B5EF4-FFF2-40B4-BE49-F238E27FC236}">
                <a16:creationId xmlns:a16="http://schemas.microsoft.com/office/drawing/2014/main" id="{AA51BAC4-4887-EC7E-F26C-C057B077C17F}"/>
              </a:ext>
            </a:extLst>
          </p:cNvPr>
          <p:cNvSpPr txBox="1"/>
          <p:nvPr/>
        </p:nvSpPr>
        <p:spPr>
          <a:xfrm>
            <a:off x="1423416" y="2538007"/>
            <a:ext cx="9345168" cy="1938992"/>
          </a:xfrm>
          <a:prstGeom prst="rect">
            <a:avLst/>
          </a:prstGeom>
          <a:noFill/>
        </p:spPr>
        <p:txBody>
          <a:bodyPr wrap="square">
            <a:spAutoFit/>
          </a:bodyPr>
          <a:lstStyle/>
          <a:p>
            <a:r>
              <a:rPr lang="sv-SE" sz="2400" b="1" dirty="0">
                <a:solidFill>
                  <a:srgbClr val="0070C0"/>
                </a:solidFill>
              </a:rPr>
              <a:t>Naturen är nödvändig för oss</a:t>
            </a:r>
            <a:r>
              <a:rPr lang="sv-SE" sz="2400" dirty="0"/>
              <a:t>, exempelvis för att den ger oss mat, vatten och luft att andas. Utan naturen och ett bra klimat kan vi inte leva på jorden. Om vi inte gör tillräckligt leder vår livsstil och våra utsläpp till extremväder, översvämningar, bränder, utrotning av arter, krig, hungersnöd och ohanterlig migration.</a:t>
            </a:r>
          </a:p>
        </p:txBody>
      </p:sp>
      <p:pic>
        <p:nvPicPr>
          <p:cNvPr id="3" name="Picture 2">
            <a:extLst>
              <a:ext uri="{FF2B5EF4-FFF2-40B4-BE49-F238E27FC236}">
                <a16:creationId xmlns:a16="http://schemas.microsoft.com/office/drawing/2014/main" id="{B7ACE113-85D7-2C56-9D3B-6D007305A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416" y="4972545"/>
            <a:ext cx="7833674" cy="1455956"/>
          </a:xfrm>
          <a:prstGeom prst="rect">
            <a:avLst/>
          </a:prstGeom>
        </p:spPr>
      </p:pic>
    </p:spTree>
    <p:extLst>
      <p:ext uri="{BB962C8B-B14F-4D97-AF65-F5344CB8AC3E}">
        <p14:creationId xmlns:p14="http://schemas.microsoft.com/office/powerpoint/2010/main" val="2270028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CDF70-7D34-E751-2DD5-5610FFE6ADAD}"/>
              </a:ext>
            </a:extLst>
          </p:cNvPr>
          <p:cNvPicPr>
            <a:picLocks noChangeAspect="1"/>
          </p:cNvPicPr>
          <p:nvPr/>
        </p:nvPicPr>
        <p:blipFill>
          <a:blip r:embed="rId2"/>
          <a:stretch>
            <a:fillRect/>
          </a:stretch>
        </p:blipFill>
        <p:spPr>
          <a:xfrm>
            <a:off x="1768675" y="1201625"/>
            <a:ext cx="7526327" cy="4661392"/>
          </a:xfrm>
          <a:prstGeom prst="rect">
            <a:avLst/>
          </a:prstGeom>
        </p:spPr>
      </p:pic>
      <p:sp>
        <p:nvSpPr>
          <p:cNvPr id="4" name="TextBox 3">
            <a:extLst>
              <a:ext uri="{FF2B5EF4-FFF2-40B4-BE49-F238E27FC236}">
                <a16:creationId xmlns:a16="http://schemas.microsoft.com/office/drawing/2014/main" id="{036CE1C5-7851-F724-8BC0-0D54BEC1FCBF}"/>
              </a:ext>
            </a:extLst>
          </p:cNvPr>
          <p:cNvSpPr txBox="1"/>
          <p:nvPr/>
        </p:nvSpPr>
        <p:spPr>
          <a:xfrm>
            <a:off x="807441" y="389899"/>
            <a:ext cx="9175458" cy="646331"/>
          </a:xfrm>
          <a:prstGeom prst="rect">
            <a:avLst/>
          </a:prstGeom>
          <a:noFill/>
        </p:spPr>
        <p:txBody>
          <a:bodyPr wrap="square">
            <a:spAutoFit/>
          </a:bodyPr>
          <a:lstStyle/>
          <a:p>
            <a:r>
              <a:rPr lang="sv-SE" b="1" dirty="0">
                <a:solidFill>
                  <a:srgbClr val="2E5395"/>
                </a:solidFill>
                <a:latin typeface="Georgia" panose="02040502050405020303" pitchFamily="18" charset="0"/>
              </a:rPr>
              <a:t>FN har ställt upp 17 mål för hållbar utveckling. </a:t>
            </a:r>
          </a:p>
          <a:p>
            <a:r>
              <a:rPr lang="sv-SE" dirty="0">
                <a:solidFill>
                  <a:srgbClr val="2E5395"/>
                </a:solidFill>
                <a:latin typeface="Georgia" panose="02040502050405020303" pitchFamily="18" charset="0"/>
              </a:rPr>
              <a:t>FN har också ett särskild enhet för att följa upp detta </a:t>
            </a:r>
            <a:r>
              <a:rPr lang="sv-SE" dirty="0">
                <a:solidFill>
                  <a:srgbClr val="2E5395"/>
                </a:solidFill>
                <a:latin typeface="Georgia" panose="02040502050405020303" pitchFamily="18" charset="0"/>
                <a:hlinkClick r:id="rId3"/>
              </a:rPr>
              <a:t>https://sdgs.un.org/</a:t>
            </a:r>
            <a:r>
              <a:rPr lang="sv-SE" dirty="0">
                <a:solidFill>
                  <a:srgbClr val="2E5395"/>
                </a:solidFill>
                <a:latin typeface="Georgia" panose="02040502050405020303" pitchFamily="18" charset="0"/>
              </a:rPr>
              <a:t>. </a:t>
            </a:r>
          </a:p>
        </p:txBody>
      </p:sp>
      <p:sp>
        <p:nvSpPr>
          <p:cNvPr id="5" name="TextBox 4">
            <a:extLst>
              <a:ext uri="{FF2B5EF4-FFF2-40B4-BE49-F238E27FC236}">
                <a16:creationId xmlns:a16="http://schemas.microsoft.com/office/drawing/2014/main" id="{6C6608C6-B721-A3DC-95D9-FFA35C1D5669}"/>
              </a:ext>
            </a:extLst>
          </p:cNvPr>
          <p:cNvSpPr txBox="1"/>
          <p:nvPr/>
        </p:nvSpPr>
        <p:spPr>
          <a:xfrm>
            <a:off x="1300850" y="6098769"/>
            <a:ext cx="9926474" cy="369332"/>
          </a:xfrm>
          <a:prstGeom prst="rect">
            <a:avLst/>
          </a:prstGeom>
          <a:noFill/>
        </p:spPr>
        <p:txBody>
          <a:bodyPr wrap="square">
            <a:spAutoFit/>
          </a:bodyPr>
          <a:lstStyle/>
          <a:p>
            <a:r>
              <a:rPr lang="sv-SE" dirty="0">
                <a:solidFill>
                  <a:srgbClr val="2E5395"/>
                </a:solidFill>
                <a:latin typeface="Georgia" panose="02040502050405020303" pitchFamily="18" charset="0"/>
              </a:rPr>
              <a:t>Rotary har nu kompletterat sina fokusområden, så vi finns inom alla hållbarhetsmålen</a:t>
            </a:r>
          </a:p>
        </p:txBody>
      </p:sp>
      <p:pic>
        <p:nvPicPr>
          <p:cNvPr id="6" name="Picture 5">
            <a:extLst>
              <a:ext uri="{FF2B5EF4-FFF2-40B4-BE49-F238E27FC236}">
                <a16:creationId xmlns:a16="http://schemas.microsoft.com/office/drawing/2014/main" id="{3F51789E-20A2-4641-8050-EB3AFFB9861E}"/>
              </a:ext>
            </a:extLst>
          </p:cNvPr>
          <p:cNvPicPr>
            <a:picLocks noChangeAspect="1"/>
          </p:cNvPicPr>
          <p:nvPr/>
        </p:nvPicPr>
        <p:blipFill>
          <a:blip r:embed="rId4"/>
          <a:stretch>
            <a:fillRect/>
          </a:stretch>
        </p:blipFill>
        <p:spPr>
          <a:xfrm>
            <a:off x="9295002" y="283649"/>
            <a:ext cx="2857500" cy="1600200"/>
          </a:xfrm>
          <a:prstGeom prst="rect">
            <a:avLst/>
          </a:prstGeom>
        </p:spPr>
      </p:pic>
    </p:spTree>
    <p:extLst>
      <p:ext uri="{BB962C8B-B14F-4D97-AF65-F5344CB8AC3E}">
        <p14:creationId xmlns:p14="http://schemas.microsoft.com/office/powerpoint/2010/main" val="98774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867401-D4DA-7136-9809-E935F27795E2}"/>
              </a:ext>
            </a:extLst>
          </p:cNvPr>
          <p:cNvPicPr>
            <a:picLocks noChangeAspect="1"/>
          </p:cNvPicPr>
          <p:nvPr/>
        </p:nvPicPr>
        <p:blipFill>
          <a:blip r:embed="rId2"/>
          <a:stretch>
            <a:fillRect/>
          </a:stretch>
        </p:blipFill>
        <p:spPr>
          <a:xfrm>
            <a:off x="3572844" y="964734"/>
            <a:ext cx="8245051" cy="4928532"/>
          </a:xfrm>
          <a:prstGeom prst="rect">
            <a:avLst/>
          </a:prstGeom>
        </p:spPr>
      </p:pic>
      <p:sp>
        <p:nvSpPr>
          <p:cNvPr id="3" name="textruta 1">
            <a:extLst>
              <a:ext uri="{FF2B5EF4-FFF2-40B4-BE49-F238E27FC236}">
                <a16:creationId xmlns:a16="http://schemas.microsoft.com/office/drawing/2014/main" id="{80496094-20BE-C7A7-D7D3-D7A54BAB16A3}"/>
              </a:ext>
            </a:extLst>
          </p:cNvPr>
          <p:cNvSpPr txBox="1"/>
          <p:nvPr/>
        </p:nvSpPr>
        <p:spPr>
          <a:xfrm>
            <a:off x="440909" y="379959"/>
            <a:ext cx="2886431" cy="584775"/>
          </a:xfrm>
          <a:prstGeom prst="rect">
            <a:avLst/>
          </a:prstGeom>
          <a:noFill/>
        </p:spPr>
        <p:txBody>
          <a:bodyPr wrap="none" rtlCol="0">
            <a:spAutoFit/>
          </a:bodyPr>
          <a:lstStyle/>
          <a:p>
            <a:r>
              <a:rPr lang="sv-SE" sz="3200" b="1" dirty="0">
                <a:solidFill>
                  <a:srgbClr val="0070C0"/>
                </a:solidFill>
              </a:rPr>
              <a:t>Vad gör Rotary?</a:t>
            </a:r>
          </a:p>
        </p:txBody>
      </p:sp>
      <p:sp>
        <p:nvSpPr>
          <p:cNvPr id="4" name="TextBox 3">
            <a:extLst>
              <a:ext uri="{FF2B5EF4-FFF2-40B4-BE49-F238E27FC236}">
                <a16:creationId xmlns:a16="http://schemas.microsoft.com/office/drawing/2014/main" id="{2D8E218C-0142-92B9-F632-7670EA0FFE02}"/>
              </a:ext>
            </a:extLst>
          </p:cNvPr>
          <p:cNvSpPr txBox="1"/>
          <p:nvPr/>
        </p:nvSpPr>
        <p:spPr>
          <a:xfrm>
            <a:off x="592218" y="1258349"/>
            <a:ext cx="3526775" cy="1938992"/>
          </a:xfrm>
          <a:prstGeom prst="rect">
            <a:avLst/>
          </a:prstGeom>
          <a:solidFill>
            <a:srgbClr val="FFFF00"/>
          </a:solidFill>
          <a:ln w="25400">
            <a:solidFill>
              <a:schemeClr val="accent1"/>
            </a:solidFill>
          </a:ln>
        </p:spPr>
        <p:txBody>
          <a:bodyPr wrap="square" rtlCol="0">
            <a:spAutoFit/>
          </a:bodyPr>
          <a:lstStyle/>
          <a:p>
            <a:r>
              <a:rPr lang="sv-SE" sz="2000" dirty="0"/>
              <a:t>2021 införde Rotary ett sjunde fokusområde: ”Skydda miljön”</a:t>
            </a:r>
          </a:p>
          <a:p>
            <a:r>
              <a:rPr lang="sv-SE" sz="2000" dirty="0"/>
              <a:t>Det innebär att klubbarna nu kan söka </a:t>
            </a:r>
            <a:r>
              <a:rPr lang="sv-SE" sz="2000" dirty="0" err="1"/>
              <a:t>district</a:t>
            </a:r>
            <a:r>
              <a:rPr lang="sv-SE" sz="2000" dirty="0"/>
              <a:t> grants och global grants för projekt inom detta område.</a:t>
            </a:r>
          </a:p>
        </p:txBody>
      </p:sp>
    </p:spTree>
    <p:extLst>
      <p:ext uri="{BB962C8B-B14F-4D97-AF65-F5344CB8AC3E}">
        <p14:creationId xmlns:p14="http://schemas.microsoft.com/office/powerpoint/2010/main" val="397769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635E2A2-D0D7-1152-FE32-85043E789945}"/>
              </a:ext>
            </a:extLst>
          </p:cNvPr>
          <p:cNvSpPr txBox="1"/>
          <p:nvPr/>
        </p:nvSpPr>
        <p:spPr>
          <a:xfrm>
            <a:off x="282120" y="320460"/>
            <a:ext cx="2886431" cy="584775"/>
          </a:xfrm>
          <a:prstGeom prst="rect">
            <a:avLst/>
          </a:prstGeom>
          <a:noFill/>
        </p:spPr>
        <p:txBody>
          <a:bodyPr wrap="none" rtlCol="0">
            <a:spAutoFit/>
          </a:bodyPr>
          <a:lstStyle/>
          <a:p>
            <a:r>
              <a:rPr lang="sv-SE" sz="3200" b="1" dirty="0">
                <a:solidFill>
                  <a:srgbClr val="0070C0"/>
                </a:solidFill>
              </a:rPr>
              <a:t>Vad gör Rotary?</a:t>
            </a:r>
          </a:p>
        </p:txBody>
      </p:sp>
      <p:sp>
        <p:nvSpPr>
          <p:cNvPr id="4" name="TextBox 3">
            <a:extLst>
              <a:ext uri="{FF2B5EF4-FFF2-40B4-BE49-F238E27FC236}">
                <a16:creationId xmlns:a16="http://schemas.microsoft.com/office/drawing/2014/main" id="{6180A351-2636-A20A-16BE-4ABFC10BBF61}"/>
              </a:ext>
            </a:extLst>
          </p:cNvPr>
          <p:cNvSpPr txBox="1"/>
          <p:nvPr/>
        </p:nvSpPr>
        <p:spPr>
          <a:xfrm>
            <a:off x="520118" y="1317072"/>
            <a:ext cx="8288322" cy="1631216"/>
          </a:xfrm>
          <a:prstGeom prst="rect">
            <a:avLst/>
          </a:prstGeom>
          <a:noFill/>
        </p:spPr>
        <p:txBody>
          <a:bodyPr wrap="square">
            <a:spAutoFit/>
          </a:bodyPr>
          <a:lstStyle/>
          <a:p>
            <a:r>
              <a:rPr lang="sv-SE" sz="2000" kern="0" dirty="0">
                <a:effectLst/>
                <a:ea typeface="Times New Roman" panose="02020603050405020304" pitchFamily="18" charset="0"/>
                <a:cs typeface="Times New Roman" panose="02020603050405020304" pitchFamily="18" charset="0"/>
              </a:rPr>
              <a:t>2023 har Rotary en hel paviljong </a:t>
            </a:r>
            <a:r>
              <a:rPr lang="en-US" sz="2000" kern="0" dirty="0" err="1">
                <a:effectLst/>
                <a:ea typeface="Times New Roman" panose="02020603050405020304" pitchFamily="18" charset="0"/>
                <a:cs typeface="Times New Roman" panose="02020603050405020304" pitchFamily="18" charset="0"/>
              </a:rPr>
              <a:t>på</a:t>
            </a:r>
            <a:r>
              <a:rPr lang="en-US" sz="2000" kern="0" dirty="0">
                <a:effectLst/>
                <a:ea typeface="Times New Roman" panose="02020603050405020304" pitchFamily="18" charset="0"/>
                <a:cs typeface="Times New Roman" panose="02020603050405020304" pitchFamily="18" charset="0"/>
              </a:rPr>
              <a:t> FN:s </a:t>
            </a:r>
            <a:r>
              <a:rPr lang="en-US" sz="2000" kern="0" dirty="0" err="1">
                <a:effectLst/>
                <a:ea typeface="Times New Roman" panose="02020603050405020304" pitchFamily="18" charset="0"/>
                <a:cs typeface="Times New Roman" panose="02020603050405020304" pitchFamily="18" charset="0"/>
              </a:rPr>
              <a:t>klimatkonferens</a:t>
            </a:r>
            <a:r>
              <a:rPr lang="en-US" sz="2000" kern="0" dirty="0">
                <a:effectLst/>
                <a:ea typeface="Times New Roman" panose="02020603050405020304" pitchFamily="18" charset="0"/>
                <a:cs typeface="Times New Roman" panose="02020603050405020304" pitchFamily="18" charset="0"/>
              </a:rPr>
              <a:t> (</a:t>
            </a:r>
            <a:r>
              <a:rPr lang="en-US" sz="2000" b="1" kern="0" dirty="0">
                <a:effectLst/>
                <a:ea typeface="Times New Roman" panose="02020603050405020304" pitchFamily="18" charset="0"/>
                <a:cs typeface="Times New Roman" panose="02020603050405020304" pitchFamily="18" charset="0"/>
              </a:rPr>
              <a:t>COP28</a:t>
            </a:r>
            <a:r>
              <a:rPr lang="en-US" sz="2000" kern="0" dirty="0">
                <a:effectLst/>
                <a:ea typeface="Times New Roman" panose="02020603050405020304" pitchFamily="18" charset="0"/>
                <a:cs typeface="Times New Roman" panose="02020603050405020304" pitchFamily="18" charset="0"/>
              </a:rPr>
              <a:t>) </a:t>
            </a:r>
            <a:r>
              <a:rPr lang="en-US" sz="2000" kern="0" dirty="0" err="1">
                <a:effectLst/>
                <a:ea typeface="Times New Roman" panose="02020603050405020304" pitchFamily="18" charset="0"/>
                <a:cs typeface="Times New Roman" panose="02020603050405020304" pitchFamily="18" charset="0"/>
              </a:rPr>
              <a:t>i</a:t>
            </a:r>
            <a:r>
              <a:rPr lang="en-US" sz="2000" kern="0" dirty="0">
                <a:effectLst/>
                <a:ea typeface="Times New Roman" panose="02020603050405020304" pitchFamily="18" charset="0"/>
                <a:cs typeface="Times New Roman" panose="02020603050405020304" pitchFamily="18" charset="0"/>
              </a:rPr>
              <a:t> Dubai</a:t>
            </a:r>
            <a:r>
              <a:rPr lang="en-US" sz="2000" kern="0" dirty="0">
                <a:ea typeface="Times New Roman" panose="02020603050405020304" pitchFamily="18" charset="0"/>
                <a:cs typeface="Times New Roman" panose="02020603050405020304" pitchFamily="18" charset="0"/>
              </a:rPr>
              <a:t>, </a:t>
            </a:r>
            <a:r>
              <a:rPr lang="sv-SE" sz="2000" dirty="0"/>
              <a:t>från 30 november till 12 december 2023</a:t>
            </a:r>
            <a:r>
              <a:rPr lang="en-US" sz="2000" kern="0" dirty="0">
                <a:cs typeface="Times New Roman" panose="02020603050405020304" pitchFamily="18" charset="0"/>
              </a:rPr>
              <a:t>. </a:t>
            </a:r>
            <a:r>
              <a:rPr lang="en-US" sz="2000" kern="0" dirty="0">
                <a:cs typeface="Times New Roman" panose="02020603050405020304" pitchFamily="18" charset="0"/>
                <a:hlinkClick r:id="rId2"/>
              </a:rPr>
              <a:t>https://www.cop28.com/</a:t>
            </a:r>
            <a:r>
              <a:rPr lang="en-US" sz="2000" kern="0" dirty="0">
                <a:cs typeface="Times New Roman" panose="02020603050405020304" pitchFamily="18" charset="0"/>
              </a:rPr>
              <a:t> </a:t>
            </a:r>
          </a:p>
          <a:p>
            <a:r>
              <a:rPr lang="en-US" sz="2000" kern="0" dirty="0" err="1">
                <a:ea typeface="Times New Roman" panose="02020603050405020304" pitchFamily="18" charset="0"/>
                <a:cs typeface="Times New Roman" panose="02020603050405020304" pitchFamily="18" charset="0"/>
              </a:rPr>
              <a:t>Rotarys</a:t>
            </a:r>
            <a:r>
              <a:rPr lang="en-US" sz="2000" kern="0" dirty="0">
                <a:ea typeface="Times New Roman" panose="02020603050405020304" pitchFamily="18" charset="0"/>
                <a:cs typeface="Times New Roman" panose="02020603050405020304" pitchFamily="18" charset="0"/>
              </a:rPr>
              <a:t> president Jennifer Jones </a:t>
            </a:r>
            <a:r>
              <a:rPr lang="en-US" sz="2000" kern="0" dirty="0" err="1">
                <a:ea typeface="Times New Roman" panose="02020603050405020304" pitchFamily="18" charset="0"/>
                <a:cs typeface="Times New Roman" panose="02020603050405020304" pitchFamily="18" charset="0"/>
              </a:rPr>
              <a:t>deltog</a:t>
            </a:r>
            <a:r>
              <a:rPr lang="en-US" sz="2000" kern="0" dirty="0">
                <a:ea typeface="Times New Roman" panose="02020603050405020304" pitchFamily="18" charset="0"/>
                <a:cs typeface="Times New Roman" panose="02020603050405020304" pitchFamily="18" charset="0"/>
              </a:rPr>
              <a:t> </a:t>
            </a:r>
            <a:r>
              <a:rPr lang="en-US" sz="2000" kern="0" dirty="0" err="1">
                <a:ea typeface="Times New Roman" panose="02020603050405020304" pitchFamily="18" charset="0"/>
                <a:cs typeface="Times New Roman" panose="02020603050405020304" pitchFamily="18" charset="0"/>
              </a:rPr>
              <a:t>på</a:t>
            </a:r>
            <a:r>
              <a:rPr lang="en-US" sz="2000" kern="0" dirty="0">
                <a:ea typeface="Times New Roman" panose="02020603050405020304" pitchFamily="18" charset="0"/>
                <a:cs typeface="Times New Roman" panose="02020603050405020304" pitchFamily="18" charset="0"/>
              </a:rPr>
              <a:t> COP27.</a:t>
            </a:r>
          </a:p>
          <a:p>
            <a:r>
              <a:rPr lang="en-US" sz="2000" kern="0" dirty="0" err="1">
                <a:effectLst/>
                <a:ea typeface="Times New Roman" panose="02020603050405020304" pitchFamily="18" charset="0"/>
                <a:cs typeface="Times New Roman" panose="02020603050405020304" pitchFamily="18" charset="0"/>
              </a:rPr>
              <a:t>Tidigare</a:t>
            </a:r>
            <a:r>
              <a:rPr lang="en-US" sz="2000" kern="0" dirty="0">
                <a:effectLst/>
                <a:ea typeface="Times New Roman" panose="02020603050405020304" pitchFamily="18" charset="0"/>
                <a:cs typeface="Times New Roman" panose="02020603050405020304" pitchFamily="18" charset="0"/>
              </a:rPr>
              <a:t> </a:t>
            </a:r>
            <a:r>
              <a:rPr lang="en-US" sz="2000" kern="0" dirty="0" err="1">
                <a:ea typeface="Times New Roman" panose="02020603050405020304" pitchFamily="18" charset="0"/>
                <a:cs typeface="Times New Roman" panose="02020603050405020304" pitchFamily="18" charset="0"/>
              </a:rPr>
              <a:t>har</a:t>
            </a:r>
            <a:r>
              <a:rPr lang="en-US" sz="2000" kern="0" dirty="0">
                <a:ea typeface="Times New Roman" panose="02020603050405020304" pitchFamily="18" charset="0"/>
                <a:cs typeface="Times New Roman" panose="02020603050405020304" pitchFamily="18" charset="0"/>
              </a:rPr>
              <a:t> Rotary bara </a:t>
            </a:r>
            <a:r>
              <a:rPr lang="en-US" sz="2000" kern="0" dirty="0" err="1">
                <a:ea typeface="Times New Roman" panose="02020603050405020304" pitchFamily="18" charset="0"/>
                <a:cs typeface="Times New Roman" panose="02020603050405020304" pitchFamily="18" charset="0"/>
              </a:rPr>
              <a:t>deltagit</a:t>
            </a:r>
            <a:r>
              <a:rPr lang="en-US" sz="2000" kern="0" dirty="0">
                <a:ea typeface="Times New Roman" panose="02020603050405020304" pitchFamily="18" charset="0"/>
                <a:cs typeface="Times New Roman" panose="02020603050405020304" pitchFamily="18" charset="0"/>
              </a:rPr>
              <a:t> med </a:t>
            </a:r>
            <a:r>
              <a:rPr lang="en-US" sz="2000" kern="0" dirty="0" err="1">
                <a:ea typeface="Times New Roman" panose="02020603050405020304" pitchFamily="18" charset="0"/>
                <a:cs typeface="Times New Roman" panose="02020603050405020304" pitchFamily="18" charset="0"/>
              </a:rPr>
              <a:t>observatörer</a:t>
            </a:r>
            <a:r>
              <a:rPr lang="en-US" sz="2000" kern="0" dirty="0">
                <a:ea typeface="Times New Roman" panose="02020603050405020304" pitchFamily="18" charset="0"/>
                <a:cs typeface="Times New Roman" panose="02020603050405020304" pitchFamily="18" charset="0"/>
              </a:rPr>
              <a:t>. </a:t>
            </a:r>
          </a:p>
          <a:p>
            <a:r>
              <a:rPr lang="en-US" sz="2000" kern="0" dirty="0">
                <a:ea typeface="Times New Roman" panose="02020603050405020304" pitchFamily="18" charset="0"/>
                <a:cs typeface="Times New Roman" panose="02020603050405020304" pitchFamily="18" charset="0"/>
              </a:rPr>
              <a:t>Nu tar man </a:t>
            </a:r>
            <a:r>
              <a:rPr lang="en-US" sz="2000" kern="0" dirty="0" err="1">
                <a:ea typeface="Times New Roman" panose="02020603050405020304" pitchFamily="18" charset="0"/>
                <a:cs typeface="Times New Roman" panose="02020603050405020304" pitchFamily="18" charset="0"/>
              </a:rPr>
              <a:t>ett</a:t>
            </a:r>
            <a:r>
              <a:rPr lang="en-US" sz="2000" kern="0" dirty="0">
                <a:ea typeface="Times New Roman" panose="02020603050405020304" pitchFamily="18" charset="0"/>
                <a:cs typeface="Times New Roman" panose="02020603050405020304" pitchFamily="18" charset="0"/>
              </a:rPr>
              <a:t> </a:t>
            </a:r>
            <a:r>
              <a:rPr lang="en-US" sz="2000" kern="0" dirty="0" err="1">
                <a:ea typeface="Times New Roman" panose="02020603050405020304" pitchFamily="18" charset="0"/>
                <a:cs typeface="Times New Roman" panose="02020603050405020304" pitchFamily="18" charset="0"/>
              </a:rPr>
              <a:t>rejält</a:t>
            </a:r>
            <a:r>
              <a:rPr lang="en-US" sz="2000" kern="0" dirty="0">
                <a:ea typeface="Times New Roman" panose="02020603050405020304" pitchFamily="18" charset="0"/>
                <a:cs typeface="Times New Roman" panose="02020603050405020304" pitchFamily="18" charset="0"/>
              </a:rPr>
              <a:t> </a:t>
            </a:r>
            <a:r>
              <a:rPr lang="en-US" sz="2000" kern="0" dirty="0" err="1">
                <a:ea typeface="Times New Roman" panose="02020603050405020304" pitchFamily="18" charset="0"/>
                <a:cs typeface="Times New Roman" panose="02020603050405020304" pitchFamily="18" charset="0"/>
              </a:rPr>
              <a:t>steg</a:t>
            </a:r>
            <a:r>
              <a:rPr lang="en-US" sz="2000" kern="0" dirty="0">
                <a:ea typeface="Times New Roman" panose="02020603050405020304" pitchFamily="18" charset="0"/>
                <a:cs typeface="Times New Roman" panose="02020603050405020304" pitchFamily="18" charset="0"/>
              </a:rPr>
              <a:t> </a:t>
            </a:r>
            <a:r>
              <a:rPr lang="en-US" sz="2000" kern="0" dirty="0" err="1">
                <a:ea typeface="Times New Roman" panose="02020603050405020304" pitchFamily="18" charset="0"/>
                <a:cs typeface="Times New Roman" panose="02020603050405020304" pitchFamily="18" charset="0"/>
              </a:rPr>
              <a:t>framåt</a:t>
            </a:r>
            <a:r>
              <a:rPr lang="en-US" sz="2000" kern="0" dirty="0">
                <a:ea typeface="Times New Roman" panose="02020603050405020304" pitchFamily="18" charset="0"/>
                <a:cs typeface="Times New Roman" panose="02020603050405020304" pitchFamily="18" charset="0"/>
              </a:rPr>
              <a:t> </a:t>
            </a:r>
            <a:r>
              <a:rPr lang="en-US" sz="2000" kern="0" dirty="0" err="1">
                <a:ea typeface="Times New Roman" panose="02020603050405020304" pitchFamily="18" charset="0"/>
                <a:cs typeface="Times New Roman" panose="02020603050405020304" pitchFamily="18" charset="0"/>
              </a:rPr>
              <a:t>i</a:t>
            </a:r>
            <a:r>
              <a:rPr lang="en-US" sz="2000" kern="0" dirty="0">
                <a:ea typeface="Times New Roman" panose="02020603050405020304" pitchFamily="18" charset="0"/>
                <a:cs typeface="Times New Roman" panose="02020603050405020304" pitchFamily="18" charset="0"/>
              </a:rPr>
              <a:t> </a:t>
            </a:r>
            <a:r>
              <a:rPr lang="en-US" sz="2000" kern="0" dirty="0" err="1">
                <a:ea typeface="Times New Roman" panose="02020603050405020304" pitchFamily="18" charset="0"/>
                <a:cs typeface="Times New Roman" panose="02020603050405020304" pitchFamily="18" charset="0"/>
              </a:rPr>
              <a:t>klimatarbetet</a:t>
            </a:r>
            <a:r>
              <a:rPr lang="en-US" sz="2000" kern="0" dirty="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6B792F28-06DE-5528-5777-8A8A93E347ED}"/>
              </a:ext>
            </a:extLst>
          </p:cNvPr>
          <p:cNvSpPr txBox="1"/>
          <p:nvPr/>
        </p:nvSpPr>
        <p:spPr>
          <a:xfrm>
            <a:off x="2290195" y="4317859"/>
            <a:ext cx="8388992" cy="707886"/>
          </a:xfrm>
          <a:prstGeom prst="rect">
            <a:avLst/>
          </a:prstGeom>
          <a:noFill/>
        </p:spPr>
        <p:txBody>
          <a:bodyPr wrap="square">
            <a:spAutoFit/>
          </a:bodyPr>
          <a:lstStyle/>
          <a:p>
            <a:r>
              <a:rPr lang="en-US" sz="2000" kern="0" dirty="0">
                <a:latin typeface="Calibri" panose="020F0502020204030204" pitchFamily="34" charset="0"/>
                <a:ea typeface="Times New Roman" panose="02020603050405020304" pitchFamily="18" charset="0"/>
                <a:cs typeface="Times New Roman" panose="02020603050405020304" pitchFamily="18" charset="0"/>
              </a:rPr>
              <a:t>2023 </a:t>
            </a:r>
            <a:r>
              <a:rPr lang="en-US" sz="2000" kern="0" dirty="0" err="1">
                <a:latin typeface="Calibri" panose="020F0502020204030204" pitchFamily="34" charset="0"/>
                <a:ea typeface="Times New Roman" panose="02020603050405020304" pitchFamily="18" charset="0"/>
                <a:cs typeface="Times New Roman" panose="02020603050405020304" pitchFamily="18" charset="0"/>
              </a:rPr>
              <a:t>har</a:t>
            </a:r>
            <a:r>
              <a:rPr lang="en-US" sz="2000" kern="0" dirty="0">
                <a:latin typeface="Calibri" panose="020F0502020204030204" pitchFamily="34" charset="0"/>
                <a:ea typeface="Times New Roman" panose="02020603050405020304" pitchFamily="18" charset="0"/>
                <a:cs typeface="Times New Roman" panose="02020603050405020304" pitchFamily="18" charset="0"/>
              </a:rPr>
              <a:t> Rotary </a:t>
            </a:r>
            <a:r>
              <a:rPr lang="en-US" sz="2000" kern="0" dirty="0" err="1">
                <a:effectLst/>
                <a:latin typeface="Calibri" panose="020F0502020204030204" pitchFamily="34" charset="0"/>
                <a:ea typeface="Times New Roman" panose="02020603050405020304" pitchFamily="18" charset="0"/>
                <a:cs typeface="Times New Roman" panose="02020603050405020304" pitchFamily="18" charset="0"/>
              </a:rPr>
              <a:t>också</a:t>
            </a:r>
            <a:r>
              <a:rPr lang="en-US" sz="2000"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kern="0" dirty="0" err="1">
                <a:effectLst/>
                <a:latin typeface="Calibri" panose="020F0502020204030204" pitchFamily="34" charset="0"/>
                <a:ea typeface="Times New Roman" panose="02020603050405020304" pitchFamily="18" charset="0"/>
                <a:cs typeface="Times New Roman" panose="02020603050405020304" pitchFamily="18" charset="0"/>
              </a:rPr>
              <a:t>stärkt</a:t>
            </a:r>
            <a:r>
              <a:rPr lang="en-US" sz="2000"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kern="0" dirty="0" err="1">
                <a:effectLst/>
                <a:latin typeface="Calibri" panose="020F0502020204030204" pitchFamily="34" charset="0"/>
                <a:ea typeface="Times New Roman" panose="02020603050405020304" pitchFamily="18" charset="0"/>
                <a:cs typeface="Times New Roman" panose="02020603050405020304" pitchFamily="18" charset="0"/>
              </a:rPr>
              <a:t>sitt</a:t>
            </a:r>
            <a:r>
              <a:rPr lang="en-US" sz="2000"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kern="0" dirty="0" err="1">
                <a:effectLst/>
                <a:latin typeface="Calibri" panose="020F0502020204030204" pitchFamily="34" charset="0"/>
                <a:ea typeface="Times New Roman" panose="02020603050405020304" pitchFamily="18" charset="0"/>
                <a:cs typeface="Times New Roman" panose="02020603050405020304" pitchFamily="18" charset="0"/>
              </a:rPr>
              <a:t>samarbete</a:t>
            </a:r>
            <a:r>
              <a:rPr lang="en-US" sz="2000" kern="0" dirty="0">
                <a:effectLst/>
                <a:latin typeface="Calibri" panose="020F0502020204030204" pitchFamily="34" charset="0"/>
                <a:ea typeface="Times New Roman" panose="02020603050405020304" pitchFamily="18" charset="0"/>
                <a:cs typeface="Times New Roman" panose="02020603050405020304" pitchFamily="18" charset="0"/>
              </a:rPr>
              <a:t> med United Nations Environment </a:t>
            </a:r>
            <a:r>
              <a:rPr lang="en-US" sz="2000" kern="0" dirty="0" err="1">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2000" kern="0" dirty="0">
                <a:effectLst/>
                <a:latin typeface="Calibri" panose="020F0502020204030204" pitchFamily="34" charset="0"/>
                <a:ea typeface="Times New Roman" panose="02020603050405020304" pitchFamily="18" charset="0"/>
                <a:cs typeface="Times New Roman" panose="02020603050405020304" pitchFamily="18" charset="0"/>
              </a:rPr>
              <a:t>; UNEP, </a:t>
            </a:r>
            <a:r>
              <a:rPr lang="en-US" sz="2000" u="sng" kern="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https://www.unep.org/</a:t>
            </a:r>
            <a:r>
              <a:rPr lang="en-US" sz="20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sv-SE"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653F6C6-2CCA-4868-9668-503414383E1C}"/>
              </a:ext>
            </a:extLst>
          </p:cNvPr>
          <p:cNvPicPr>
            <a:picLocks noChangeAspect="1"/>
          </p:cNvPicPr>
          <p:nvPr/>
        </p:nvPicPr>
        <p:blipFill rotWithShape="1">
          <a:blip r:embed="rId4"/>
          <a:srcRect l="11766" t="17737" r="79221" b="72355"/>
          <a:stretch/>
        </p:blipFill>
        <p:spPr>
          <a:xfrm>
            <a:off x="394282" y="4102445"/>
            <a:ext cx="1493240" cy="923300"/>
          </a:xfrm>
          <a:prstGeom prst="rect">
            <a:avLst/>
          </a:prstGeom>
        </p:spPr>
      </p:pic>
      <p:pic>
        <p:nvPicPr>
          <p:cNvPr id="11" name="Picture 10">
            <a:extLst>
              <a:ext uri="{FF2B5EF4-FFF2-40B4-BE49-F238E27FC236}">
                <a16:creationId xmlns:a16="http://schemas.microsoft.com/office/drawing/2014/main" id="{287BDEDE-B115-A622-D77B-C13CA3F5AE3A}"/>
              </a:ext>
            </a:extLst>
          </p:cNvPr>
          <p:cNvPicPr>
            <a:picLocks noChangeAspect="1"/>
          </p:cNvPicPr>
          <p:nvPr/>
        </p:nvPicPr>
        <p:blipFill>
          <a:blip r:embed="rId5"/>
          <a:stretch>
            <a:fillRect/>
          </a:stretch>
        </p:blipFill>
        <p:spPr>
          <a:xfrm>
            <a:off x="8808439" y="553297"/>
            <a:ext cx="2952926" cy="2952926"/>
          </a:xfrm>
          <a:prstGeom prst="rect">
            <a:avLst/>
          </a:prstGeom>
        </p:spPr>
      </p:pic>
    </p:spTree>
    <p:extLst>
      <p:ext uri="{BB962C8B-B14F-4D97-AF65-F5344CB8AC3E}">
        <p14:creationId xmlns:p14="http://schemas.microsoft.com/office/powerpoint/2010/main" val="2740631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60C8570-0BCF-30B3-ABB3-5E91F1FD0AFB}"/>
              </a:ext>
            </a:extLst>
          </p:cNvPr>
          <p:cNvSpPr txBox="1"/>
          <p:nvPr/>
        </p:nvSpPr>
        <p:spPr>
          <a:xfrm>
            <a:off x="534639" y="462318"/>
            <a:ext cx="4612866" cy="584775"/>
          </a:xfrm>
          <a:prstGeom prst="rect">
            <a:avLst/>
          </a:prstGeom>
          <a:noFill/>
        </p:spPr>
        <p:txBody>
          <a:bodyPr wrap="none" rtlCol="0">
            <a:spAutoFit/>
          </a:bodyPr>
          <a:lstStyle/>
          <a:p>
            <a:r>
              <a:rPr lang="sv-SE" sz="3200" b="1" dirty="0">
                <a:solidFill>
                  <a:srgbClr val="0070C0"/>
                </a:solidFill>
              </a:rPr>
              <a:t>Vad gör Rotaryklubbarna?</a:t>
            </a:r>
          </a:p>
        </p:txBody>
      </p:sp>
      <p:sp>
        <p:nvSpPr>
          <p:cNvPr id="2" name="TextBox 1">
            <a:extLst>
              <a:ext uri="{FF2B5EF4-FFF2-40B4-BE49-F238E27FC236}">
                <a16:creationId xmlns:a16="http://schemas.microsoft.com/office/drawing/2014/main" id="{EA2E0006-0C29-59A0-B3A5-3C9825AF479B}"/>
              </a:ext>
            </a:extLst>
          </p:cNvPr>
          <p:cNvSpPr txBox="1"/>
          <p:nvPr/>
        </p:nvSpPr>
        <p:spPr>
          <a:xfrm>
            <a:off x="595618" y="1317072"/>
            <a:ext cx="10024844" cy="2554545"/>
          </a:xfrm>
          <a:prstGeom prst="rect">
            <a:avLst/>
          </a:prstGeom>
          <a:noFill/>
        </p:spPr>
        <p:txBody>
          <a:bodyPr wrap="square" rtlCol="0">
            <a:spAutoFit/>
          </a:bodyPr>
          <a:lstStyle/>
          <a:p>
            <a:r>
              <a:rPr lang="sv-SE" sz="2000" dirty="0"/>
              <a:t>När klubbar och medlemmar vill göra något tillsammans bildar de ofta så kallade Rotary Action Groups.</a:t>
            </a:r>
          </a:p>
          <a:p>
            <a:r>
              <a:rPr lang="sv-SE" sz="2000" dirty="0"/>
              <a:t>Idag finns det 25 Action Groups registrerade,</a:t>
            </a:r>
          </a:p>
          <a:p>
            <a:r>
              <a:rPr lang="sv-SE" sz="2000" dirty="0">
                <a:hlinkClick r:id="rId2"/>
              </a:rPr>
              <a:t>https://my.rotary.org/en/take-action/empower-leaders/rotary-action-groups</a:t>
            </a:r>
            <a:r>
              <a:rPr lang="sv-SE" sz="2000" dirty="0"/>
              <a:t>  </a:t>
            </a:r>
          </a:p>
          <a:p>
            <a:endParaRPr lang="sv-SE" sz="2000" dirty="0"/>
          </a:p>
          <a:p>
            <a:r>
              <a:rPr lang="sv-SE" sz="2000" dirty="0"/>
              <a:t>En av dessa är ESRAG, </a:t>
            </a:r>
            <a:r>
              <a:rPr lang="en-US" sz="2000" dirty="0"/>
              <a:t>Environmental Sustainability Rotary Action Group, </a:t>
            </a:r>
            <a:r>
              <a:rPr lang="en-US" sz="2000" dirty="0">
                <a:hlinkClick r:id="rId3"/>
              </a:rPr>
              <a:t>https://esrag.org/</a:t>
            </a:r>
            <a:r>
              <a:rPr lang="en-US" sz="2000" dirty="0"/>
              <a:t>.</a:t>
            </a:r>
          </a:p>
          <a:p>
            <a:r>
              <a:rPr lang="en-US" sz="2000" dirty="0"/>
              <a:t>ESRAG </a:t>
            </a:r>
            <a:r>
              <a:rPr lang="en-US" sz="2000" dirty="0" err="1"/>
              <a:t>föreslog</a:t>
            </a:r>
            <a:r>
              <a:rPr lang="en-US" sz="2000" dirty="0"/>
              <a:t> </a:t>
            </a:r>
            <a:r>
              <a:rPr lang="en-US" sz="2000" dirty="0" err="1"/>
              <a:t>Rotarys</a:t>
            </a:r>
            <a:r>
              <a:rPr lang="en-US" sz="2000" dirty="0"/>
              <a:t> </a:t>
            </a:r>
            <a:r>
              <a:rPr lang="en-US" sz="2000" dirty="0" err="1"/>
              <a:t>sjunde</a:t>
            </a:r>
            <a:r>
              <a:rPr lang="en-US" sz="2000" dirty="0"/>
              <a:t> </a:t>
            </a:r>
            <a:r>
              <a:rPr lang="en-US" sz="2000" dirty="0" err="1"/>
              <a:t>Fokusområde</a:t>
            </a:r>
            <a:r>
              <a:rPr lang="en-US" sz="2000" dirty="0"/>
              <a:t> “</a:t>
            </a:r>
            <a:r>
              <a:rPr lang="en-US" sz="2000" dirty="0" err="1"/>
              <a:t>Skydda</a:t>
            </a:r>
            <a:r>
              <a:rPr lang="en-US" sz="2000" dirty="0"/>
              <a:t> </a:t>
            </a:r>
            <a:r>
              <a:rPr lang="en-US" sz="2000" dirty="0" err="1"/>
              <a:t>miljön</a:t>
            </a:r>
            <a:r>
              <a:rPr lang="en-US" sz="2000" dirty="0"/>
              <a:t>” </a:t>
            </a:r>
            <a:r>
              <a:rPr lang="en-US" sz="2000" dirty="0" err="1"/>
              <a:t>och</a:t>
            </a:r>
            <a:r>
              <a:rPr lang="en-US" sz="2000" dirty="0"/>
              <a:t> </a:t>
            </a:r>
            <a:r>
              <a:rPr lang="en-US" sz="2000" dirty="0" err="1"/>
              <a:t>har</a:t>
            </a:r>
            <a:r>
              <a:rPr lang="en-US" sz="2000" dirty="0"/>
              <a:t> </a:t>
            </a:r>
            <a:r>
              <a:rPr lang="en-US" sz="2000" dirty="0" err="1"/>
              <a:t>varit</a:t>
            </a:r>
            <a:r>
              <a:rPr lang="en-US" sz="2000" dirty="0"/>
              <a:t> de </a:t>
            </a:r>
            <a:r>
              <a:rPr lang="en-US" sz="2000" dirty="0" err="1"/>
              <a:t>som</a:t>
            </a:r>
            <a:r>
              <a:rPr lang="en-US" sz="2000" dirty="0"/>
              <a:t> haft </a:t>
            </a:r>
            <a:r>
              <a:rPr lang="en-US" sz="2000" dirty="0" err="1"/>
              <a:t>observatörsstatus</a:t>
            </a:r>
            <a:r>
              <a:rPr lang="en-US" sz="2000" dirty="0"/>
              <a:t> </a:t>
            </a:r>
            <a:r>
              <a:rPr lang="en-US" sz="2000" dirty="0" err="1"/>
              <a:t>på</a:t>
            </a:r>
            <a:r>
              <a:rPr lang="en-US" sz="2000" dirty="0"/>
              <a:t> </a:t>
            </a:r>
            <a:r>
              <a:rPr lang="en-US" sz="2000" dirty="0" err="1"/>
              <a:t>tidigare</a:t>
            </a:r>
            <a:r>
              <a:rPr lang="en-US" sz="2000" dirty="0"/>
              <a:t> COP </a:t>
            </a:r>
            <a:r>
              <a:rPr lang="en-US" sz="2000" dirty="0" err="1"/>
              <a:t>möten</a:t>
            </a:r>
            <a:r>
              <a:rPr lang="en-US" sz="2000" dirty="0"/>
              <a:t>.</a:t>
            </a:r>
            <a:endParaRPr lang="sv-SE" sz="2000" dirty="0"/>
          </a:p>
        </p:txBody>
      </p:sp>
      <p:pic>
        <p:nvPicPr>
          <p:cNvPr id="5" name="Picture 4">
            <a:extLst>
              <a:ext uri="{FF2B5EF4-FFF2-40B4-BE49-F238E27FC236}">
                <a16:creationId xmlns:a16="http://schemas.microsoft.com/office/drawing/2014/main" id="{897D07E5-3A85-11A4-9F4B-E3743CFF6952}"/>
              </a:ext>
            </a:extLst>
          </p:cNvPr>
          <p:cNvPicPr>
            <a:picLocks noChangeAspect="1"/>
          </p:cNvPicPr>
          <p:nvPr/>
        </p:nvPicPr>
        <p:blipFill rotWithShape="1">
          <a:blip r:embed="rId4"/>
          <a:srcRect l="1194" t="41026" r="-739" b="33933"/>
          <a:stretch/>
        </p:blipFill>
        <p:spPr>
          <a:xfrm>
            <a:off x="5545123" y="3667178"/>
            <a:ext cx="5619364" cy="1413545"/>
          </a:xfrm>
          <a:prstGeom prst="rect">
            <a:avLst/>
          </a:prstGeom>
        </p:spPr>
      </p:pic>
      <p:sp>
        <p:nvSpPr>
          <p:cNvPr id="6" name="TextBox 5">
            <a:extLst>
              <a:ext uri="{FF2B5EF4-FFF2-40B4-BE49-F238E27FC236}">
                <a16:creationId xmlns:a16="http://schemas.microsoft.com/office/drawing/2014/main" id="{4313E7A0-44A3-B404-400B-03DD1E291E34}"/>
              </a:ext>
            </a:extLst>
          </p:cNvPr>
          <p:cNvSpPr txBox="1"/>
          <p:nvPr/>
        </p:nvSpPr>
        <p:spPr>
          <a:xfrm>
            <a:off x="679509" y="5273670"/>
            <a:ext cx="8102987" cy="707886"/>
          </a:xfrm>
          <a:prstGeom prst="rect">
            <a:avLst/>
          </a:prstGeom>
          <a:noFill/>
        </p:spPr>
        <p:txBody>
          <a:bodyPr wrap="none" rtlCol="0">
            <a:spAutoFit/>
          </a:bodyPr>
          <a:lstStyle/>
          <a:p>
            <a:r>
              <a:rPr lang="sv-SE" sz="2000" dirty="0"/>
              <a:t>ESRAG har en Europa del, </a:t>
            </a:r>
            <a:r>
              <a:rPr lang="sv-SE" sz="2000" dirty="0">
                <a:hlinkClick r:id="rId5"/>
              </a:rPr>
              <a:t>https://www.facebook.com/ESRAGEurope/</a:t>
            </a:r>
            <a:endParaRPr lang="sv-SE" sz="2000" dirty="0"/>
          </a:p>
          <a:p>
            <a:r>
              <a:rPr lang="sv-SE" sz="2000" dirty="0"/>
              <a:t>samt en Sverige del, </a:t>
            </a:r>
            <a:r>
              <a:rPr lang="sv-SE" sz="2000" dirty="0">
                <a:hlinkClick r:id="rId6"/>
              </a:rPr>
              <a:t>https://www.facebook.com/groups/428267751635384</a:t>
            </a:r>
            <a:r>
              <a:rPr lang="sv-SE" sz="2000" dirty="0"/>
              <a:t> </a:t>
            </a:r>
          </a:p>
        </p:txBody>
      </p:sp>
    </p:spTree>
    <p:extLst>
      <p:ext uri="{BB962C8B-B14F-4D97-AF65-F5344CB8AC3E}">
        <p14:creationId xmlns:p14="http://schemas.microsoft.com/office/powerpoint/2010/main" val="4099311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33B2528-E72D-E6DF-B869-BC7B79F7F4F5}"/>
              </a:ext>
            </a:extLst>
          </p:cNvPr>
          <p:cNvSpPr txBox="1"/>
          <p:nvPr/>
        </p:nvSpPr>
        <p:spPr>
          <a:xfrm>
            <a:off x="3540973" y="667512"/>
            <a:ext cx="5110053" cy="584775"/>
          </a:xfrm>
          <a:prstGeom prst="rect">
            <a:avLst/>
          </a:prstGeom>
          <a:noFill/>
        </p:spPr>
        <p:txBody>
          <a:bodyPr wrap="none" rtlCol="0">
            <a:spAutoFit/>
          </a:bodyPr>
          <a:lstStyle/>
          <a:p>
            <a:r>
              <a:rPr lang="sv-SE" sz="3200" b="1" dirty="0">
                <a:solidFill>
                  <a:srgbClr val="0070C0"/>
                </a:solidFill>
              </a:rPr>
              <a:t>Vad kan vi göra tillsammans?</a:t>
            </a:r>
          </a:p>
        </p:txBody>
      </p:sp>
      <p:sp>
        <p:nvSpPr>
          <p:cNvPr id="5" name="TextBox 4">
            <a:extLst>
              <a:ext uri="{FF2B5EF4-FFF2-40B4-BE49-F238E27FC236}">
                <a16:creationId xmlns:a16="http://schemas.microsoft.com/office/drawing/2014/main" id="{3784980F-DEAA-2BE0-B18D-1511D7F7D473}"/>
              </a:ext>
            </a:extLst>
          </p:cNvPr>
          <p:cNvSpPr txBox="1"/>
          <p:nvPr/>
        </p:nvSpPr>
        <p:spPr>
          <a:xfrm>
            <a:off x="499622" y="5164343"/>
            <a:ext cx="11199042" cy="1323439"/>
          </a:xfrm>
          <a:prstGeom prst="rect">
            <a:avLst/>
          </a:prstGeom>
          <a:noFill/>
        </p:spPr>
        <p:txBody>
          <a:bodyPr wrap="square" rtlCol="0">
            <a:spAutoFit/>
          </a:bodyPr>
          <a:lstStyle/>
          <a:p>
            <a:r>
              <a:rPr lang="sv-SE" sz="2000" dirty="0"/>
              <a:t>Hållbarhetskommittén är beredda att komma ut till er klubb med tips och utbyte av idéer kring vad man som medlem och klubb kan göra i närsamhället.</a:t>
            </a:r>
          </a:p>
          <a:p>
            <a:r>
              <a:rPr lang="sv-SE" sz="2000" dirty="0"/>
              <a:t>Du når oss via e-post </a:t>
            </a:r>
            <a:r>
              <a:rPr lang="sv-SE" sz="2000" dirty="0">
                <a:hlinkClick r:id="rId2"/>
              </a:rPr>
              <a:t>HU2360@rotary.se</a:t>
            </a:r>
            <a:r>
              <a:rPr lang="sv-SE" sz="2000" dirty="0"/>
              <a:t> </a:t>
            </a:r>
          </a:p>
          <a:p>
            <a:r>
              <a:rPr lang="sv-SE" sz="2000" dirty="0"/>
              <a:t>Vill du delta i Hållbarhetskommitténs arbete använder du </a:t>
            </a:r>
            <a:r>
              <a:rPr lang="sv-SE" sz="2000"/>
              <a:t>samma e-post.</a:t>
            </a:r>
            <a:endParaRPr lang="sv-SE" sz="2000" dirty="0"/>
          </a:p>
        </p:txBody>
      </p:sp>
      <p:pic>
        <p:nvPicPr>
          <p:cNvPr id="6" name="Picture 5">
            <a:extLst>
              <a:ext uri="{FF2B5EF4-FFF2-40B4-BE49-F238E27FC236}">
                <a16:creationId xmlns:a16="http://schemas.microsoft.com/office/drawing/2014/main" id="{1F84214D-0497-C783-5FC3-AF2555C63EB7}"/>
              </a:ext>
            </a:extLst>
          </p:cNvPr>
          <p:cNvPicPr>
            <a:picLocks noChangeAspect="1"/>
          </p:cNvPicPr>
          <p:nvPr/>
        </p:nvPicPr>
        <p:blipFill rotWithShape="1">
          <a:blip r:embed="rId3"/>
          <a:srcRect l="17589" t="17370" r="16924" b="17431"/>
          <a:stretch/>
        </p:blipFill>
        <p:spPr>
          <a:xfrm>
            <a:off x="4480649" y="1460441"/>
            <a:ext cx="2096602" cy="3095538"/>
          </a:xfrm>
          <a:prstGeom prst="rect">
            <a:avLst/>
          </a:prstGeom>
        </p:spPr>
      </p:pic>
      <p:sp>
        <p:nvSpPr>
          <p:cNvPr id="8" name="TextBox 7">
            <a:extLst>
              <a:ext uri="{FF2B5EF4-FFF2-40B4-BE49-F238E27FC236}">
                <a16:creationId xmlns:a16="http://schemas.microsoft.com/office/drawing/2014/main" id="{2319666F-E023-D3EC-E557-A4EB4E303D19}"/>
              </a:ext>
            </a:extLst>
          </p:cNvPr>
          <p:cNvSpPr txBox="1"/>
          <p:nvPr/>
        </p:nvSpPr>
        <p:spPr>
          <a:xfrm>
            <a:off x="731940" y="1693657"/>
            <a:ext cx="2724324" cy="2862322"/>
          </a:xfrm>
          <a:prstGeom prst="rect">
            <a:avLst/>
          </a:prstGeom>
          <a:solidFill>
            <a:srgbClr val="FFFF00"/>
          </a:solidFill>
          <a:ln w="25400">
            <a:solidFill>
              <a:schemeClr val="accent1"/>
            </a:solidFill>
          </a:ln>
        </p:spPr>
        <p:txBody>
          <a:bodyPr wrap="square">
            <a:spAutoFit/>
          </a:bodyPr>
          <a:lstStyle/>
          <a:p>
            <a:pPr marL="342900" indent="-342900">
              <a:buFont typeface="Wingdings" panose="05000000000000000000" pitchFamily="2" charset="2"/>
              <a:buChar char="q"/>
            </a:pPr>
            <a:r>
              <a:rPr lang="sv-SE" sz="2000" dirty="0"/>
              <a:t>Fjordtorsk </a:t>
            </a:r>
          </a:p>
          <a:p>
            <a:pPr marL="342900" indent="-342900">
              <a:buFont typeface="Wingdings" panose="05000000000000000000" pitchFamily="2" charset="2"/>
              <a:buChar char="q"/>
            </a:pPr>
            <a:r>
              <a:rPr lang="sv-SE" sz="2000" dirty="0"/>
              <a:t>Strandstädning </a:t>
            </a:r>
          </a:p>
          <a:p>
            <a:pPr marL="342900" indent="-342900">
              <a:buFont typeface="Wingdings" panose="05000000000000000000" pitchFamily="2" charset="2"/>
              <a:buChar char="q"/>
            </a:pPr>
            <a:r>
              <a:rPr lang="sv-SE" sz="2000" dirty="0"/>
              <a:t>Fågelholkar</a:t>
            </a:r>
          </a:p>
          <a:p>
            <a:pPr marL="342900" indent="-342900">
              <a:buFont typeface="Wingdings" panose="05000000000000000000" pitchFamily="2" charset="2"/>
              <a:buChar char="q"/>
            </a:pPr>
            <a:r>
              <a:rPr lang="sv-SE" sz="2000" dirty="0"/>
              <a:t>Insektshotell</a:t>
            </a:r>
          </a:p>
          <a:p>
            <a:pPr marL="342900" indent="-342900">
              <a:buFont typeface="Wingdings" panose="05000000000000000000" pitchFamily="2" charset="2"/>
              <a:buChar char="q"/>
            </a:pPr>
            <a:r>
              <a:rPr lang="sv-SE" sz="2000" dirty="0"/>
              <a:t>Skräpplockning </a:t>
            </a:r>
          </a:p>
          <a:p>
            <a:pPr marL="342900" indent="-342900">
              <a:buFont typeface="Wingdings" panose="05000000000000000000" pitchFamily="2" charset="2"/>
              <a:buChar char="q"/>
            </a:pPr>
            <a:r>
              <a:rPr lang="sv-SE" sz="2000" dirty="0"/>
              <a:t>Klimatkompensering </a:t>
            </a:r>
          </a:p>
          <a:p>
            <a:pPr marL="342900" indent="-342900">
              <a:buFont typeface="Wingdings" panose="05000000000000000000" pitchFamily="2" charset="2"/>
              <a:buChar char="q"/>
            </a:pPr>
            <a:r>
              <a:rPr lang="sv-SE" sz="2000" dirty="0"/>
              <a:t>Trädplantering </a:t>
            </a:r>
          </a:p>
          <a:p>
            <a:pPr marL="342900" indent="-342900">
              <a:buFont typeface="Wingdings" panose="05000000000000000000" pitchFamily="2" charset="2"/>
              <a:buChar char="q"/>
            </a:pPr>
            <a:r>
              <a:rPr lang="sv-SE" sz="2000" dirty="0" err="1"/>
              <a:t>Invasiva</a:t>
            </a:r>
            <a:r>
              <a:rPr lang="sv-SE" sz="2000" dirty="0"/>
              <a:t> arter      </a:t>
            </a:r>
          </a:p>
          <a:p>
            <a:pPr marL="342900" indent="-342900">
              <a:buFont typeface="Wingdings" panose="05000000000000000000" pitchFamily="2" charset="2"/>
              <a:buChar char="q"/>
            </a:pPr>
            <a:r>
              <a:rPr lang="sv-SE" sz="2000" dirty="0"/>
              <a:t>Bokcirkel</a:t>
            </a:r>
          </a:p>
        </p:txBody>
      </p:sp>
      <p:sp>
        <p:nvSpPr>
          <p:cNvPr id="11" name="TextBox 10">
            <a:extLst>
              <a:ext uri="{FF2B5EF4-FFF2-40B4-BE49-F238E27FC236}">
                <a16:creationId xmlns:a16="http://schemas.microsoft.com/office/drawing/2014/main" id="{5D395332-7C21-16BD-89D4-03DDFB4E072C}"/>
              </a:ext>
            </a:extLst>
          </p:cNvPr>
          <p:cNvSpPr txBox="1"/>
          <p:nvPr/>
        </p:nvSpPr>
        <p:spPr>
          <a:xfrm>
            <a:off x="7601636" y="1693657"/>
            <a:ext cx="3785943" cy="1477328"/>
          </a:xfrm>
          <a:prstGeom prst="rect">
            <a:avLst/>
          </a:prstGeom>
          <a:solidFill>
            <a:schemeClr val="accent4">
              <a:lumMod val="40000"/>
              <a:lumOff val="60000"/>
            </a:schemeClr>
          </a:solidFill>
          <a:ln w="25400">
            <a:solidFill>
              <a:schemeClr val="accent1"/>
            </a:solidFill>
          </a:ln>
        </p:spPr>
        <p:txBody>
          <a:bodyPr wrap="square">
            <a:spAutoFit/>
          </a:bodyPr>
          <a:lstStyle/>
          <a:p>
            <a:pPr marL="285750" indent="-285750">
              <a:buFont typeface="Wingdings" panose="05000000000000000000" pitchFamily="2" charset="2"/>
              <a:buChar char="q"/>
            </a:pPr>
            <a:r>
              <a:rPr lang="sv-SE" dirty="0"/>
              <a:t>Skapa lokala projekt, nära oss</a:t>
            </a:r>
          </a:p>
          <a:p>
            <a:pPr marL="285750" indent="-285750">
              <a:buFont typeface="Wingdings" panose="05000000000000000000" pitchFamily="2" charset="2"/>
              <a:buChar char="q"/>
            </a:pPr>
            <a:r>
              <a:rPr lang="sv-SE" dirty="0"/>
              <a:t>Synas mer i närsamhället, pressen</a:t>
            </a:r>
          </a:p>
          <a:p>
            <a:pPr marL="285750" indent="-285750">
              <a:buFont typeface="Wingdings" panose="05000000000000000000" pitchFamily="2" charset="2"/>
              <a:buChar char="q"/>
            </a:pPr>
            <a:r>
              <a:rPr lang="sv-SE" dirty="0"/>
              <a:t>Attrahera yngre medlemmar</a:t>
            </a:r>
          </a:p>
          <a:p>
            <a:pPr marL="285750" indent="-285750">
              <a:buFont typeface="Wingdings" panose="05000000000000000000" pitchFamily="2" charset="2"/>
              <a:buChar char="q"/>
            </a:pPr>
            <a:r>
              <a:rPr lang="sv-SE" dirty="0"/>
              <a:t>Göra en insats för miljön </a:t>
            </a:r>
          </a:p>
          <a:p>
            <a:pPr marL="285750" indent="-285750">
              <a:buFont typeface="Wingdings" panose="05000000000000000000" pitchFamily="2" charset="2"/>
              <a:buChar char="q"/>
            </a:pPr>
            <a:r>
              <a:rPr lang="sv-SE" dirty="0"/>
              <a:t>Utbilda våra egna medlemmar</a:t>
            </a:r>
          </a:p>
        </p:txBody>
      </p:sp>
    </p:spTree>
    <p:extLst>
      <p:ext uri="{BB962C8B-B14F-4D97-AF65-F5344CB8AC3E}">
        <p14:creationId xmlns:p14="http://schemas.microsoft.com/office/powerpoint/2010/main" val="3402731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CCC95A7-0768-58E8-0546-C5270F4B7308}"/>
              </a:ext>
            </a:extLst>
          </p:cNvPr>
          <p:cNvSpPr txBox="1"/>
          <p:nvPr/>
        </p:nvSpPr>
        <p:spPr>
          <a:xfrm>
            <a:off x="282079" y="415397"/>
            <a:ext cx="2198615" cy="584775"/>
          </a:xfrm>
          <a:prstGeom prst="rect">
            <a:avLst/>
          </a:prstGeom>
          <a:noFill/>
        </p:spPr>
        <p:txBody>
          <a:bodyPr wrap="none" rtlCol="0">
            <a:spAutoFit/>
          </a:bodyPr>
          <a:lstStyle/>
          <a:p>
            <a:r>
              <a:rPr lang="sv-SE" sz="3200" b="1" dirty="0">
                <a:solidFill>
                  <a:srgbClr val="0070C0"/>
                </a:solidFill>
              </a:rPr>
              <a:t>Vad gör du?</a:t>
            </a:r>
          </a:p>
        </p:txBody>
      </p:sp>
      <p:sp>
        <p:nvSpPr>
          <p:cNvPr id="3" name="TextBox 2">
            <a:extLst>
              <a:ext uri="{FF2B5EF4-FFF2-40B4-BE49-F238E27FC236}">
                <a16:creationId xmlns:a16="http://schemas.microsoft.com/office/drawing/2014/main" id="{570DB3D5-11B2-DED7-C109-3D931B6B9C99}"/>
              </a:ext>
            </a:extLst>
          </p:cNvPr>
          <p:cNvSpPr txBox="1"/>
          <p:nvPr/>
        </p:nvSpPr>
        <p:spPr>
          <a:xfrm>
            <a:off x="746620" y="2036662"/>
            <a:ext cx="6618913" cy="3724096"/>
          </a:xfrm>
          <a:prstGeom prst="rect">
            <a:avLst/>
          </a:prstGeom>
          <a:noFill/>
        </p:spPr>
        <p:txBody>
          <a:bodyPr wrap="square">
            <a:spAutoFit/>
          </a:bodyPr>
          <a:lstStyle/>
          <a:p>
            <a:pPr algn="l"/>
            <a:endParaRPr lang="sv-SE" sz="1600" b="0" i="0" u="none" strike="noStrike" baseline="0" dirty="0">
              <a:solidFill>
                <a:srgbClr val="000000"/>
              </a:solidFill>
              <a:latin typeface="Georgia" panose="02040502050405020303" pitchFamily="18" charset="0"/>
            </a:endParaRPr>
          </a:p>
          <a:p>
            <a:r>
              <a:rPr lang="sv-SE" sz="2000" b="0" i="0" u="none" strike="noStrike" baseline="0" dirty="0">
                <a:solidFill>
                  <a:srgbClr val="000000"/>
                </a:solidFill>
              </a:rPr>
              <a:t>Vi några som under 2023 tillsammans läst Greta Thunbergs ”Klimatboken”, för att förstå alla klimatproblem. Hon har </a:t>
            </a:r>
            <a:r>
              <a:rPr lang="sv-SE" sz="2000" dirty="0"/>
              <a:t>skapat boken</a:t>
            </a:r>
            <a:r>
              <a:rPr lang="sv-SE" sz="2000" i="1" dirty="0"/>
              <a:t> </a:t>
            </a:r>
            <a:r>
              <a:rPr lang="sv-SE" sz="2000" dirty="0"/>
              <a:t>i samarbete med över hundra av dessa experter och tänkare för att utrusta oss med den nödvändiga kunskapen. </a:t>
            </a:r>
          </a:p>
          <a:p>
            <a:r>
              <a:rPr lang="sv-SE" sz="2000" dirty="0"/>
              <a:t>Texterna spänner över vitt skilda områden och ger oss en unik källa; här får vi hela bilden av planetens tillstånd, vilket krävs för att en aktionsplan ska vara möjlig.</a:t>
            </a:r>
            <a:endParaRPr lang="sv-SE" sz="2000" b="0" i="0" u="none" strike="noStrike" baseline="0" dirty="0">
              <a:solidFill>
                <a:srgbClr val="000000"/>
              </a:solidFill>
            </a:endParaRPr>
          </a:p>
          <a:p>
            <a:endParaRPr lang="sv-SE" sz="2000" b="0" i="0" u="none" strike="noStrike" baseline="0" dirty="0">
              <a:solidFill>
                <a:srgbClr val="000000"/>
              </a:solidFill>
            </a:endParaRPr>
          </a:p>
          <a:p>
            <a:r>
              <a:rPr lang="sv-SE" sz="2000" b="0" i="0" u="none" strike="noStrike" baseline="0" dirty="0">
                <a:solidFill>
                  <a:srgbClr val="000000"/>
                </a:solidFill>
              </a:rPr>
              <a:t>Om du är intresserad så ger vi en ny omgång läsare chansen att delta i en andra läsning 2024. Kontakta </a:t>
            </a:r>
            <a:r>
              <a:rPr lang="sv-SE" sz="2000" b="0" i="0" u="none" strike="noStrike" baseline="0" dirty="0">
                <a:solidFill>
                  <a:srgbClr val="0000FF"/>
                </a:solidFill>
              </a:rPr>
              <a:t>hu2360@rotary.se </a:t>
            </a:r>
            <a:endParaRPr lang="sv-SE" sz="2000" dirty="0"/>
          </a:p>
        </p:txBody>
      </p:sp>
      <p:pic>
        <p:nvPicPr>
          <p:cNvPr id="4" name="Picture 3">
            <a:extLst>
              <a:ext uri="{FF2B5EF4-FFF2-40B4-BE49-F238E27FC236}">
                <a16:creationId xmlns:a16="http://schemas.microsoft.com/office/drawing/2014/main" id="{B1CC624D-50AA-B150-05F7-CEF35301E40B}"/>
              </a:ext>
            </a:extLst>
          </p:cNvPr>
          <p:cNvPicPr>
            <a:picLocks noChangeAspect="1"/>
          </p:cNvPicPr>
          <p:nvPr/>
        </p:nvPicPr>
        <p:blipFill>
          <a:blip r:embed="rId2"/>
          <a:stretch>
            <a:fillRect/>
          </a:stretch>
        </p:blipFill>
        <p:spPr>
          <a:xfrm rot="891246">
            <a:off x="8854209" y="871456"/>
            <a:ext cx="2521264" cy="3665254"/>
          </a:xfrm>
          <a:prstGeom prst="rect">
            <a:avLst/>
          </a:prstGeom>
        </p:spPr>
      </p:pic>
      <p:sp>
        <p:nvSpPr>
          <p:cNvPr id="6" name="TextBox 5">
            <a:extLst>
              <a:ext uri="{FF2B5EF4-FFF2-40B4-BE49-F238E27FC236}">
                <a16:creationId xmlns:a16="http://schemas.microsoft.com/office/drawing/2014/main" id="{A31D7649-3E90-B4F7-5CEB-A5FB690E4624}"/>
              </a:ext>
            </a:extLst>
          </p:cNvPr>
          <p:cNvSpPr txBox="1"/>
          <p:nvPr/>
        </p:nvSpPr>
        <p:spPr>
          <a:xfrm>
            <a:off x="673216" y="6073271"/>
            <a:ext cx="9980802" cy="369332"/>
          </a:xfrm>
          <a:prstGeom prst="rect">
            <a:avLst/>
          </a:prstGeom>
          <a:noFill/>
        </p:spPr>
        <p:txBody>
          <a:bodyPr wrap="square">
            <a:spAutoFit/>
          </a:bodyPr>
          <a:lstStyle/>
          <a:p>
            <a:r>
              <a:rPr lang="sv-SE" sz="1800" b="0" i="0" u="none" strike="noStrike" baseline="0" dirty="0">
                <a:solidFill>
                  <a:srgbClr val="0000FF"/>
                </a:solidFill>
                <a:latin typeface="Georgia" panose="02040502050405020303" pitchFamily="18" charset="0"/>
              </a:rPr>
              <a:t>https://campusbokhandeln.se/b/9789177956525/klimatboken-thunberg-greta</a:t>
            </a:r>
            <a:endParaRPr lang="sv-SE" dirty="0"/>
          </a:p>
        </p:txBody>
      </p:sp>
      <p:sp>
        <p:nvSpPr>
          <p:cNvPr id="7" name="textruta 1">
            <a:extLst>
              <a:ext uri="{FF2B5EF4-FFF2-40B4-BE49-F238E27FC236}">
                <a16:creationId xmlns:a16="http://schemas.microsoft.com/office/drawing/2014/main" id="{937B4CDC-2C58-1B4A-86EC-859F3323B60D}"/>
              </a:ext>
            </a:extLst>
          </p:cNvPr>
          <p:cNvSpPr txBox="1"/>
          <p:nvPr/>
        </p:nvSpPr>
        <p:spPr>
          <a:xfrm flipH="1">
            <a:off x="813732" y="1453453"/>
            <a:ext cx="4337108" cy="584775"/>
          </a:xfrm>
          <a:prstGeom prst="rect">
            <a:avLst/>
          </a:prstGeom>
          <a:noFill/>
        </p:spPr>
        <p:txBody>
          <a:bodyPr wrap="square" rtlCol="0">
            <a:spAutoFit/>
          </a:bodyPr>
          <a:lstStyle/>
          <a:p>
            <a:r>
              <a:rPr lang="sv-SE" sz="3200" b="1" dirty="0">
                <a:solidFill>
                  <a:srgbClr val="0070C0"/>
                </a:solidFill>
              </a:rPr>
              <a:t>Öka din kunskap</a:t>
            </a:r>
          </a:p>
        </p:txBody>
      </p:sp>
    </p:spTree>
    <p:extLst>
      <p:ext uri="{BB962C8B-B14F-4D97-AF65-F5344CB8AC3E}">
        <p14:creationId xmlns:p14="http://schemas.microsoft.com/office/powerpoint/2010/main" val="1347693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55ACD8-919C-786E-1352-EDE4FF5ABFB4}"/>
              </a:ext>
            </a:extLst>
          </p:cNvPr>
          <p:cNvSpPr txBox="1"/>
          <p:nvPr/>
        </p:nvSpPr>
        <p:spPr>
          <a:xfrm>
            <a:off x="785567" y="4060126"/>
            <a:ext cx="8491194" cy="2246769"/>
          </a:xfrm>
          <a:prstGeom prst="rect">
            <a:avLst/>
          </a:prstGeom>
          <a:noFill/>
        </p:spPr>
        <p:txBody>
          <a:bodyPr wrap="square">
            <a:spAutoFit/>
          </a:bodyPr>
          <a:lstStyle/>
          <a:p>
            <a:r>
              <a:rPr lang="sv-SE" sz="2000" dirty="0"/>
              <a:t>Vill du lära dig mer om klimatkrisen, slå hål på klimatmyter eller få svar på tal till de som vägrar inse allvaret? Då har du hittat rätt. Här finns fakta om klimatförändringar, presenterade kortfattat och populärvetenskapligt. Innehållet baseras i första hand på rapporter från FN:s klimatpanel IPCC, och kompletteras ibland av underlag från forskningsinstitut, myndigheter eller organisationer som arbetar på en vetenskaplig grund. Källan anges alltid och ibland finns även länkar till fördjupningar. </a:t>
            </a:r>
          </a:p>
        </p:txBody>
      </p:sp>
      <p:sp>
        <p:nvSpPr>
          <p:cNvPr id="4" name="TextBox 3">
            <a:extLst>
              <a:ext uri="{FF2B5EF4-FFF2-40B4-BE49-F238E27FC236}">
                <a16:creationId xmlns:a16="http://schemas.microsoft.com/office/drawing/2014/main" id="{D6667A6C-8305-B8B6-28BC-5B227DAE2686}"/>
              </a:ext>
            </a:extLst>
          </p:cNvPr>
          <p:cNvSpPr txBox="1"/>
          <p:nvPr/>
        </p:nvSpPr>
        <p:spPr>
          <a:xfrm>
            <a:off x="785567" y="405714"/>
            <a:ext cx="3353482" cy="461665"/>
          </a:xfrm>
          <a:prstGeom prst="rect">
            <a:avLst/>
          </a:prstGeom>
          <a:noFill/>
        </p:spPr>
        <p:txBody>
          <a:bodyPr wrap="none" rtlCol="0">
            <a:spAutoFit/>
          </a:bodyPr>
          <a:lstStyle/>
          <a:p>
            <a:r>
              <a:rPr lang="sv-SE" sz="2400" b="1" dirty="0">
                <a:solidFill>
                  <a:schemeClr val="accent1">
                    <a:lumMod val="75000"/>
                  </a:schemeClr>
                </a:solidFill>
              </a:rPr>
              <a:t>Läs mer – skaffa kunskap</a:t>
            </a:r>
          </a:p>
        </p:txBody>
      </p:sp>
      <p:sp>
        <p:nvSpPr>
          <p:cNvPr id="6" name="TextBox 5">
            <a:extLst>
              <a:ext uri="{FF2B5EF4-FFF2-40B4-BE49-F238E27FC236}">
                <a16:creationId xmlns:a16="http://schemas.microsoft.com/office/drawing/2014/main" id="{F79AF253-24F8-A0CC-793A-E902B5903769}"/>
              </a:ext>
            </a:extLst>
          </p:cNvPr>
          <p:cNvSpPr txBox="1"/>
          <p:nvPr/>
        </p:nvSpPr>
        <p:spPr>
          <a:xfrm>
            <a:off x="785567" y="1063276"/>
            <a:ext cx="6094428" cy="1200329"/>
          </a:xfrm>
          <a:prstGeom prst="rect">
            <a:avLst/>
          </a:prstGeom>
          <a:noFill/>
        </p:spPr>
        <p:txBody>
          <a:bodyPr wrap="square">
            <a:spAutoFit/>
          </a:bodyPr>
          <a:lstStyle/>
          <a:p>
            <a:r>
              <a:rPr lang="sv-SE" sz="2400" b="1" dirty="0"/>
              <a:t>Folkbildning Klimat </a:t>
            </a:r>
          </a:p>
          <a:p>
            <a:r>
              <a:rPr lang="sv-SE" sz="2400" dirty="0"/>
              <a:t>Populärvetenskaplig klimatfakta</a:t>
            </a:r>
          </a:p>
          <a:p>
            <a:r>
              <a:rPr lang="sv-SE" sz="2400" dirty="0">
                <a:hlinkClick r:id="rId2"/>
              </a:rPr>
              <a:t>https://www.folkbildningklimat.nu/</a:t>
            </a:r>
            <a:r>
              <a:rPr lang="sv-SE" sz="2400" dirty="0"/>
              <a:t>  </a:t>
            </a:r>
          </a:p>
        </p:txBody>
      </p:sp>
      <p:pic>
        <p:nvPicPr>
          <p:cNvPr id="7" name="Picture 6">
            <a:extLst>
              <a:ext uri="{FF2B5EF4-FFF2-40B4-BE49-F238E27FC236}">
                <a16:creationId xmlns:a16="http://schemas.microsoft.com/office/drawing/2014/main" id="{50489CFD-5D60-AF07-08C1-87F605DCCAE4}"/>
              </a:ext>
            </a:extLst>
          </p:cNvPr>
          <p:cNvPicPr>
            <a:picLocks noChangeAspect="1"/>
          </p:cNvPicPr>
          <p:nvPr/>
        </p:nvPicPr>
        <p:blipFill>
          <a:blip r:embed="rId3"/>
          <a:stretch>
            <a:fillRect/>
          </a:stretch>
        </p:blipFill>
        <p:spPr>
          <a:xfrm rot="1572786">
            <a:off x="8295299" y="595061"/>
            <a:ext cx="2502817" cy="3337090"/>
          </a:xfrm>
          <a:prstGeom prst="rect">
            <a:avLst/>
          </a:prstGeom>
        </p:spPr>
      </p:pic>
    </p:spTree>
    <p:extLst>
      <p:ext uri="{BB962C8B-B14F-4D97-AF65-F5344CB8AC3E}">
        <p14:creationId xmlns:p14="http://schemas.microsoft.com/office/powerpoint/2010/main" val="3748611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0CD05-BCFA-FEE3-A6F9-853FB11280F6}"/>
              </a:ext>
            </a:extLst>
          </p:cNvPr>
          <p:cNvPicPr>
            <a:picLocks noChangeAspect="1"/>
          </p:cNvPicPr>
          <p:nvPr/>
        </p:nvPicPr>
        <p:blipFill>
          <a:blip r:embed="rId2"/>
          <a:stretch>
            <a:fillRect/>
          </a:stretch>
        </p:blipFill>
        <p:spPr>
          <a:xfrm>
            <a:off x="4818868" y="518475"/>
            <a:ext cx="5753095" cy="5190293"/>
          </a:xfrm>
          <a:prstGeom prst="rect">
            <a:avLst/>
          </a:prstGeom>
        </p:spPr>
      </p:pic>
      <p:sp>
        <p:nvSpPr>
          <p:cNvPr id="7" name="TextBox 6">
            <a:extLst>
              <a:ext uri="{FF2B5EF4-FFF2-40B4-BE49-F238E27FC236}">
                <a16:creationId xmlns:a16="http://schemas.microsoft.com/office/drawing/2014/main" id="{61F270D4-39D9-46FB-1690-ABD1BC768B4F}"/>
              </a:ext>
            </a:extLst>
          </p:cNvPr>
          <p:cNvSpPr txBox="1"/>
          <p:nvPr/>
        </p:nvSpPr>
        <p:spPr>
          <a:xfrm>
            <a:off x="785567" y="1743959"/>
            <a:ext cx="3673312" cy="1477328"/>
          </a:xfrm>
          <a:prstGeom prst="rect">
            <a:avLst/>
          </a:prstGeom>
          <a:noFill/>
        </p:spPr>
        <p:txBody>
          <a:bodyPr wrap="square">
            <a:spAutoFit/>
          </a:bodyPr>
          <a:lstStyle/>
          <a:p>
            <a:r>
              <a:rPr lang="en-US" sz="2400" b="1" dirty="0"/>
              <a:t>IPCC Special Report</a:t>
            </a:r>
          </a:p>
          <a:p>
            <a:r>
              <a:rPr lang="en-US" sz="2400" b="1" dirty="0"/>
              <a:t>Global Warming of 1.5 ºC</a:t>
            </a:r>
          </a:p>
          <a:p>
            <a:r>
              <a:rPr lang="sv-SE" sz="2400" dirty="0">
                <a:hlinkClick r:id="rId3"/>
              </a:rPr>
              <a:t>https://www.ipcc.ch/sr15/</a:t>
            </a:r>
            <a:r>
              <a:rPr lang="sv-SE" sz="2400" dirty="0"/>
              <a:t> </a:t>
            </a:r>
          </a:p>
          <a:p>
            <a:endParaRPr lang="en-US" b="1" dirty="0"/>
          </a:p>
        </p:txBody>
      </p:sp>
      <p:sp>
        <p:nvSpPr>
          <p:cNvPr id="9" name="TextBox 8">
            <a:extLst>
              <a:ext uri="{FF2B5EF4-FFF2-40B4-BE49-F238E27FC236}">
                <a16:creationId xmlns:a16="http://schemas.microsoft.com/office/drawing/2014/main" id="{C08DA8C9-7E6D-A96D-E7D1-6D9399068BF8}"/>
              </a:ext>
            </a:extLst>
          </p:cNvPr>
          <p:cNvSpPr txBox="1"/>
          <p:nvPr/>
        </p:nvSpPr>
        <p:spPr>
          <a:xfrm>
            <a:off x="634737" y="5862517"/>
            <a:ext cx="8188751" cy="646331"/>
          </a:xfrm>
          <a:prstGeom prst="rect">
            <a:avLst/>
          </a:prstGeom>
          <a:noFill/>
        </p:spPr>
        <p:txBody>
          <a:bodyPr wrap="square">
            <a:spAutoFit/>
          </a:bodyPr>
          <a:lstStyle/>
          <a:p>
            <a:r>
              <a:rPr lang="sv-SE" dirty="0"/>
              <a:t>Sammanfattning på svenska</a:t>
            </a:r>
            <a:endParaRPr lang="sv-SE" dirty="0">
              <a:hlinkClick r:id="rId4"/>
            </a:endParaRPr>
          </a:p>
          <a:p>
            <a:r>
              <a:rPr lang="sv-SE" dirty="0">
                <a:hlinkClick r:id="rId4"/>
              </a:rPr>
              <a:t>https://www.ipcc.ch/site/assets/uploads/sites/2/2019/09/SR15_SPM_Swedish.pdf</a:t>
            </a:r>
            <a:r>
              <a:rPr lang="sv-SE" dirty="0"/>
              <a:t> </a:t>
            </a:r>
          </a:p>
        </p:txBody>
      </p:sp>
      <p:sp>
        <p:nvSpPr>
          <p:cNvPr id="10" name="TextBox 9">
            <a:extLst>
              <a:ext uri="{FF2B5EF4-FFF2-40B4-BE49-F238E27FC236}">
                <a16:creationId xmlns:a16="http://schemas.microsoft.com/office/drawing/2014/main" id="{655B4072-33DD-3500-9017-DC10F4709D0B}"/>
              </a:ext>
            </a:extLst>
          </p:cNvPr>
          <p:cNvSpPr txBox="1"/>
          <p:nvPr/>
        </p:nvSpPr>
        <p:spPr>
          <a:xfrm>
            <a:off x="785567" y="405714"/>
            <a:ext cx="3353482" cy="461665"/>
          </a:xfrm>
          <a:prstGeom prst="rect">
            <a:avLst/>
          </a:prstGeom>
          <a:noFill/>
        </p:spPr>
        <p:txBody>
          <a:bodyPr wrap="none" rtlCol="0">
            <a:spAutoFit/>
          </a:bodyPr>
          <a:lstStyle/>
          <a:p>
            <a:r>
              <a:rPr lang="sv-SE" sz="2400" b="1" dirty="0">
                <a:solidFill>
                  <a:schemeClr val="accent1">
                    <a:lumMod val="75000"/>
                  </a:schemeClr>
                </a:solidFill>
              </a:rPr>
              <a:t>Läs mer – skaffa kunskap</a:t>
            </a:r>
          </a:p>
        </p:txBody>
      </p:sp>
    </p:spTree>
    <p:extLst>
      <p:ext uri="{BB962C8B-B14F-4D97-AF65-F5344CB8AC3E}">
        <p14:creationId xmlns:p14="http://schemas.microsoft.com/office/powerpoint/2010/main" val="1818273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41A47D-C6EC-49B2-B8D8-17E0F079C5DA}"/>
              </a:ext>
            </a:extLst>
          </p:cNvPr>
          <p:cNvPicPr>
            <a:picLocks noChangeAspect="1"/>
          </p:cNvPicPr>
          <p:nvPr/>
        </p:nvPicPr>
        <p:blipFill>
          <a:blip r:embed="rId2"/>
          <a:stretch>
            <a:fillRect/>
          </a:stretch>
        </p:blipFill>
        <p:spPr>
          <a:xfrm>
            <a:off x="6410227" y="854517"/>
            <a:ext cx="4694548" cy="3472009"/>
          </a:xfrm>
          <a:prstGeom prst="rect">
            <a:avLst/>
          </a:prstGeom>
        </p:spPr>
      </p:pic>
      <p:sp>
        <p:nvSpPr>
          <p:cNvPr id="4" name="TextBox 3">
            <a:extLst>
              <a:ext uri="{FF2B5EF4-FFF2-40B4-BE49-F238E27FC236}">
                <a16:creationId xmlns:a16="http://schemas.microsoft.com/office/drawing/2014/main" id="{4B22CCC4-7F37-AB6C-62F9-E81A3FC0A70A}"/>
              </a:ext>
            </a:extLst>
          </p:cNvPr>
          <p:cNvSpPr txBox="1"/>
          <p:nvPr/>
        </p:nvSpPr>
        <p:spPr>
          <a:xfrm>
            <a:off x="341722" y="1299933"/>
            <a:ext cx="4425099" cy="2308324"/>
          </a:xfrm>
          <a:prstGeom prst="rect">
            <a:avLst/>
          </a:prstGeom>
          <a:noFill/>
        </p:spPr>
        <p:txBody>
          <a:bodyPr wrap="square">
            <a:spAutoFit/>
          </a:bodyPr>
          <a:lstStyle/>
          <a:p>
            <a:pPr marL="342900" indent="-342900">
              <a:buFont typeface="+mj-lt"/>
              <a:buAutoNum type="arabicPeriod"/>
            </a:pPr>
            <a:r>
              <a:rPr lang="sv-SE" b="1" dirty="0"/>
              <a:t>Våra resvanor har störst klimatpåverkan</a:t>
            </a:r>
          </a:p>
          <a:p>
            <a:pPr marL="342900" indent="-342900">
              <a:buFont typeface="+mj-lt"/>
              <a:buAutoNum type="arabicPeriod"/>
            </a:pPr>
            <a:r>
              <a:rPr lang="sv-SE" b="1" dirty="0"/>
              <a:t>Vad vi äter spelar stor roll för klimatet</a:t>
            </a:r>
          </a:p>
          <a:p>
            <a:pPr marL="342900" indent="-342900">
              <a:buFont typeface="+mj-lt"/>
              <a:buAutoNum type="arabicPeriod"/>
            </a:pPr>
            <a:r>
              <a:rPr lang="sv-SE" b="1" dirty="0"/>
              <a:t>Hur vi väljer att bo påverkar klimatet</a:t>
            </a:r>
          </a:p>
          <a:p>
            <a:pPr marL="342900" indent="-342900">
              <a:buFont typeface="+mj-lt"/>
              <a:buAutoNum type="arabicPeriod"/>
            </a:pPr>
            <a:r>
              <a:rPr lang="sv-SE" b="1" dirty="0"/>
              <a:t>Svensk konsumtion av textilier bidrar till negativ miljöpåverkan</a:t>
            </a:r>
          </a:p>
          <a:p>
            <a:pPr marL="342900" indent="-342900">
              <a:buFont typeface="+mj-lt"/>
              <a:buAutoNum type="arabicPeriod"/>
            </a:pPr>
            <a:r>
              <a:rPr lang="sv-SE" b="1" dirty="0"/>
              <a:t>Våra besparingar påverkar klimatet</a:t>
            </a:r>
          </a:p>
          <a:p>
            <a:r>
              <a:rPr lang="sv-SE" b="1" dirty="0"/>
              <a:t>Klimatkompensera som en sista utväg</a:t>
            </a:r>
          </a:p>
          <a:p>
            <a:r>
              <a:rPr lang="sv-SE" b="1" dirty="0"/>
              <a:t>Allt enligt </a:t>
            </a:r>
            <a:r>
              <a:rPr lang="sv-SE" b="1" dirty="0">
                <a:hlinkClick r:id="rId3"/>
              </a:rPr>
              <a:t>Naturvårdsverket</a:t>
            </a:r>
            <a:endParaRPr lang="sv-SE" b="1" dirty="0"/>
          </a:p>
        </p:txBody>
      </p:sp>
      <p:sp>
        <p:nvSpPr>
          <p:cNvPr id="6" name="TextBox 5">
            <a:extLst>
              <a:ext uri="{FF2B5EF4-FFF2-40B4-BE49-F238E27FC236}">
                <a16:creationId xmlns:a16="http://schemas.microsoft.com/office/drawing/2014/main" id="{D6C7EF25-6F9C-207F-624F-F7D0277FDCA5}"/>
              </a:ext>
            </a:extLst>
          </p:cNvPr>
          <p:cNvSpPr txBox="1"/>
          <p:nvPr/>
        </p:nvSpPr>
        <p:spPr>
          <a:xfrm>
            <a:off x="341723" y="4281181"/>
            <a:ext cx="4607350" cy="1754326"/>
          </a:xfrm>
          <a:prstGeom prst="rect">
            <a:avLst/>
          </a:prstGeom>
          <a:noFill/>
        </p:spPr>
        <p:txBody>
          <a:bodyPr wrap="square">
            <a:spAutoFit/>
          </a:bodyPr>
          <a:lstStyle/>
          <a:p>
            <a:r>
              <a:rPr lang="sv-SE" b="1" dirty="0"/>
              <a:t>Så kan du minska din klimatpåverkan</a:t>
            </a:r>
          </a:p>
          <a:p>
            <a:r>
              <a:rPr lang="sv-SE" dirty="0"/>
              <a:t>5 B, bilen, biffen, bostaden, butiken och besparingarna.</a:t>
            </a:r>
          </a:p>
          <a:p>
            <a:r>
              <a:rPr lang="sv-SE" dirty="0"/>
              <a:t>Börja först med en liten förändring och försök att göra den till en vana.</a:t>
            </a:r>
            <a:endParaRPr lang="sv-SE" b="1" dirty="0"/>
          </a:p>
          <a:p>
            <a:r>
              <a:rPr lang="sv-SE" b="1" dirty="0"/>
              <a:t>Enligt </a:t>
            </a:r>
            <a:r>
              <a:rPr lang="sv-SE" b="1" dirty="0">
                <a:hlinkClick r:id="rId4"/>
              </a:rPr>
              <a:t>Konsumentverket</a:t>
            </a:r>
            <a:endParaRPr lang="sv-SE" b="1" dirty="0"/>
          </a:p>
        </p:txBody>
      </p:sp>
      <p:sp>
        <p:nvSpPr>
          <p:cNvPr id="7" name="textruta 1">
            <a:extLst>
              <a:ext uri="{FF2B5EF4-FFF2-40B4-BE49-F238E27FC236}">
                <a16:creationId xmlns:a16="http://schemas.microsoft.com/office/drawing/2014/main" id="{B8876BD4-55E1-16A8-03C9-93366AA65F9C}"/>
              </a:ext>
            </a:extLst>
          </p:cNvPr>
          <p:cNvSpPr txBox="1"/>
          <p:nvPr/>
        </p:nvSpPr>
        <p:spPr>
          <a:xfrm>
            <a:off x="341722" y="319233"/>
            <a:ext cx="5760936" cy="584775"/>
          </a:xfrm>
          <a:prstGeom prst="rect">
            <a:avLst/>
          </a:prstGeom>
          <a:noFill/>
        </p:spPr>
        <p:txBody>
          <a:bodyPr wrap="none" rtlCol="0">
            <a:spAutoFit/>
          </a:bodyPr>
          <a:lstStyle/>
          <a:p>
            <a:r>
              <a:rPr lang="sv-SE" sz="3200" b="1" dirty="0">
                <a:solidFill>
                  <a:srgbClr val="0070C0"/>
                </a:solidFill>
              </a:rPr>
              <a:t>Vad kan du påverka som individ?</a:t>
            </a:r>
          </a:p>
        </p:txBody>
      </p:sp>
      <p:sp>
        <p:nvSpPr>
          <p:cNvPr id="8" name="TextBox 7">
            <a:extLst>
              <a:ext uri="{FF2B5EF4-FFF2-40B4-BE49-F238E27FC236}">
                <a16:creationId xmlns:a16="http://schemas.microsoft.com/office/drawing/2014/main" id="{5745469F-DC11-E3F6-5677-15D811F88DD3}"/>
              </a:ext>
            </a:extLst>
          </p:cNvPr>
          <p:cNvSpPr txBox="1"/>
          <p:nvPr/>
        </p:nvSpPr>
        <p:spPr>
          <a:xfrm>
            <a:off x="6410227" y="4609708"/>
            <a:ext cx="2986202" cy="1754326"/>
          </a:xfrm>
          <a:prstGeom prst="rect">
            <a:avLst/>
          </a:prstGeom>
          <a:noFill/>
        </p:spPr>
        <p:txBody>
          <a:bodyPr wrap="none" rtlCol="0">
            <a:spAutoFit/>
          </a:bodyPr>
          <a:lstStyle/>
          <a:p>
            <a:r>
              <a:rPr lang="sv-SE" b="1" dirty="0"/>
              <a:t>Mät din egen klimatpåverkan</a:t>
            </a:r>
          </a:p>
          <a:p>
            <a:r>
              <a:rPr lang="sv-SE" dirty="0">
                <a:hlinkClick r:id="rId5"/>
              </a:rPr>
              <a:t>Klimatkontot</a:t>
            </a:r>
            <a:endParaRPr lang="sv-SE" dirty="0"/>
          </a:p>
          <a:p>
            <a:r>
              <a:rPr lang="sv-SE" dirty="0">
                <a:hlinkClick r:id="rId6"/>
              </a:rPr>
              <a:t>Klimatkalkylatorn</a:t>
            </a:r>
            <a:endParaRPr lang="sv-SE" dirty="0"/>
          </a:p>
          <a:p>
            <a:r>
              <a:rPr lang="sv-SE" dirty="0">
                <a:hlinkClick r:id="rId7"/>
              </a:rPr>
              <a:t>Svalna</a:t>
            </a:r>
            <a:endParaRPr lang="sv-SE" dirty="0"/>
          </a:p>
          <a:p>
            <a:r>
              <a:rPr lang="sv-SE" dirty="0" err="1">
                <a:hlinkClick r:id="rId8"/>
              </a:rPr>
              <a:t>ClimateHero</a:t>
            </a:r>
            <a:endParaRPr lang="sv-SE" dirty="0"/>
          </a:p>
          <a:p>
            <a:r>
              <a:rPr lang="sv-SE" dirty="0" err="1">
                <a:hlinkClick r:id="rId9"/>
              </a:rPr>
              <a:t>Zeromission</a:t>
            </a:r>
            <a:endParaRPr lang="sv-SE" dirty="0"/>
          </a:p>
        </p:txBody>
      </p:sp>
    </p:spTree>
    <p:extLst>
      <p:ext uri="{BB962C8B-B14F-4D97-AF65-F5344CB8AC3E}">
        <p14:creationId xmlns:p14="http://schemas.microsoft.com/office/powerpoint/2010/main" val="848333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växt, text, skog, skärmbild&#10;&#10;Automatiskt genererad beskrivning">
            <a:extLst>
              <a:ext uri="{FF2B5EF4-FFF2-40B4-BE49-F238E27FC236}">
                <a16:creationId xmlns:a16="http://schemas.microsoft.com/office/drawing/2014/main" id="{33258667-FC4A-475B-8F5B-AF92AE4DDF1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956894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87D4A-C485-DCA2-7237-4E0457EE8D49}"/>
              </a:ext>
            </a:extLst>
          </p:cNvPr>
          <p:cNvSpPr txBox="1"/>
          <p:nvPr/>
        </p:nvSpPr>
        <p:spPr>
          <a:xfrm>
            <a:off x="874553" y="841245"/>
            <a:ext cx="6094602" cy="4093428"/>
          </a:xfrm>
          <a:prstGeom prst="rect">
            <a:avLst/>
          </a:prstGeom>
          <a:noFill/>
        </p:spPr>
        <p:txBody>
          <a:bodyPr wrap="square">
            <a:spAutoFit/>
          </a:bodyPr>
          <a:lstStyle/>
          <a:p>
            <a:pPr algn="l"/>
            <a:endParaRPr lang="sv-SE" sz="2000" b="0" i="0" u="none" strike="noStrike" baseline="0" dirty="0">
              <a:solidFill>
                <a:srgbClr val="000000"/>
              </a:solidFill>
              <a:latin typeface="Georgia" panose="02040502050405020303" pitchFamily="18" charset="0"/>
            </a:endParaRPr>
          </a:p>
          <a:p>
            <a:r>
              <a:rPr lang="sv-SE" sz="2000" b="1" i="0" u="none" strike="noStrike" baseline="0" dirty="0">
                <a:solidFill>
                  <a:srgbClr val="2E5395"/>
                </a:solidFill>
                <a:latin typeface="Georgia" panose="02040502050405020303" pitchFamily="18" charset="0"/>
              </a:rPr>
              <a:t>FNs generalsekreterare Antonio </a:t>
            </a:r>
            <a:r>
              <a:rPr lang="sv-SE" sz="2000" b="1" i="0" u="none" strike="noStrike" baseline="0" dirty="0" err="1">
                <a:solidFill>
                  <a:srgbClr val="2E5395"/>
                </a:solidFill>
                <a:latin typeface="Georgia" panose="02040502050405020303" pitchFamily="18" charset="0"/>
              </a:rPr>
              <a:t>Guterres</a:t>
            </a:r>
            <a:r>
              <a:rPr lang="sv-SE" sz="2000" b="1" i="0" u="none" strike="noStrike" baseline="0" dirty="0">
                <a:solidFill>
                  <a:srgbClr val="2E5395"/>
                </a:solidFill>
                <a:latin typeface="Georgia" panose="02040502050405020303" pitchFamily="18" charset="0"/>
              </a:rPr>
              <a:t> skrev den 20 april 2023 ett brev till sina barnbarnsbarn där han resonerar kring vilken värld vi vill lämna efter oss till kommande generationer</a:t>
            </a:r>
          </a:p>
          <a:p>
            <a:endParaRPr lang="sv-SE" sz="2000" b="1" dirty="0">
              <a:solidFill>
                <a:srgbClr val="2E5395"/>
              </a:solidFill>
              <a:latin typeface="Georgia" panose="02040502050405020303" pitchFamily="18" charset="0"/>
            </a:endParaRPr>
          </a:p>
          <a:p>
            <a:r>
              <a:rPr lang="sv-SE" sz="2000" b="1" dirty="0">
                <a:solidFill>
                  <a:srgbClr val="2E5395"/>
                </a:solidFill>
                <a:latin typeface="Georgia" panose="02040502050405020303" pitchFamily="18" charset="0"/>
              </a:rPr>
              <a:t>Vi tar en stund att begrunda brevet</a:t>
            </a:r>
          </a:p>
          <a:p>
            <a:endParaRPr lang="sv-SE" sz="2000" b="1" dirty="0">
              <a:solidFill>
                <a:srgbClr val="2E5395"/>
              </a:solidFill>
              <a:latin typeface="Georgia" panose="02040502050405020303" pitchFamily="18" charset="0"/>
            </a:endParaRPr>
          </a:p>
          <a:p>
            <a:r>
              <a:rPr lang="sv-SE" sz="2000" b="1" dirty="0">
                <a:solidFill>
                  <a:srgbClr val="2E5395"/>
                </a:solidFill>
                <a:latin typeface="Georgia" panose="02040502050405020303" pitchFamily="18" charset="0"/>
              </a:rPr>
              <a:t>Brevet finns att ladda ner på sidan</a:t>
            </a:r>
          </a:p>
          <a:p>
            <a:r>
              <a:rPr lang="sv-SE" sz="2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https://rotary2360.se/sv/file/654cd6cb49f74/download</a:t>
            </a:r>
            <a:r>
              <a:rPr lang="sv-SE" sz="2000" dirty="0">
                <a:effectLst/>
                <a:latin typeface="Calibri" panose="020F0502020204030204" pitchFamily="34" charset="0"/>
                <a:ea typeface="Calibri" panose="020F0502020204030204" pitchFamily="34" charset="0"/>
                <a:cs typeface="Times New Roman" panose="02020603050405020304" pitchFamily="18" charset="0"/>
              </a:rPr>
              <a:t> </a:t>
            </a:r>
          </a:p>
          <a:p>
            <a:endParaRPr lang="sv-SE" sz="2000" b="1" dirty="0">
              <a:solidFill>
                <a:srgbClr val="2E5395"/>
              </a:solidFill>
              <a:latin typeface="Calibri" panose="020F0502020204030204" pitchFamily="34" charset="0"/>
              <a:cs typeface="Times New Roman" panose="02020603050405020304" pitchFamily="18" charset="0"/>
            </a:endParaRPr>
          </a:p>
          <a:p>
            <a:endParaRPr lang="sv-SE" sz="2000" dirty="0"/>
          </a:p>
        </p:txBody>
      </p:sp>
      <p:pic>
        <p:nvPicPr>
          <p:cNvPr id="7" name="Picture 6">
            <a:extLst>
              <a:ext uri="{FF2B5EF4-FFF2-40B4-BE49-F238E27FC236}">
                <a16:creationId xmlns:a16="http://schemas.microsoft.com/office/drawing/2014/main" id="{657C5344-1C86-9330-F1EF-884ED3AC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268" y="1190887"/>
            <a:ext cx="2794000" cy="4191000"/>
          </a:xfrm>
          <a:prstGeom prst="rect">
            <a:avLst/>
          </a:prstGeom>
        </p:spPr>
      </p:pic>
    </p:spTree>
    <p:extLst>
      <p:ext uri="{BB962C8B-B14F-4D97-AF65-F5344CB8AC3E}">
        <p14:creationId xmlns:p14="http://schemas.microsoft.com/office/powerpoint/2010/main" val="411158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DE097-6B25-D3C3-37AA-DE0A6627B19F}"/>
              </a:ext>
            </a:extLst>
          </p:cNvPr>
          <p:cNvPicPr>
            <a:picLocks noChangeAspect="1"/>
          </p:cNvPicPr>
          <p:nvPr/>
        </p:nvPicPr>
        <p:blipFill>
          <a:blip r:embed="rId2"/>
          <a:stretch>
            <a:fillRect/>
          </a:stretch>
        </p:blipFill>
        <p:spPr>
          <a:xfrm>
            <a:off x="1661019" y="102764"/>
            <a:ext cx="8800051" cy="6600039"/>
          </a:xfrm>
          <a:prstGeom prst="rect">
            <a:avLst/>
          </a:prstGeom>
        </p:spPr>
      </p:pic>
    </p:spTree>
    <p:extLst>
      <p:ext uri="{BB962C8B-B14F-4D97-AF65-F5344CB8AC3E}">
        <p14:creationId xmlns:p14="http://schemas.microsoft.com/office/powerpoint/2010/main" val="327164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1E48F7-30DF-3CDA-9FE0-414F3A958C9C}"/>
              </a:ext>
            </a:extLst>
          </p:cNvPr>
          <p:cNvSpPr/>
          <p:nvPr/>
        </p:nvSpPr>
        <p:spPr>
          <a:xfrm>
            <a:off x="1113188" y="1892679"/>
            <a:ext cx="8728396" cy="1754326"/>
          </a:xfrm>
          <a:prstGeom prst="rect">
            <a:avLst/>
          </a:prstGeom>
          <a:noFill/>
        </p:spPr>
        <p:txBody>
          <a:bodyPr wrap="square" lIns="91440" tIns="45720" rIns="91440" bIns="45720">
            <a:spAutoFit/>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Några</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miljöproblem</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har</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vi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lyckats</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lösa</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delvis</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88391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2BC790-9AD5-35FA-783B-D64906EB0DC3}"/>
              </a:ext>
            </a:extLst>
          </p:cNvPr>
          <p:cNvPicPr>
            <a:picLocks noChangeAspect="1"/>
          </p:cNvPicPr>
          <p:nvPr/>
        </p:nvPicPr>
        <p:blipFill>
          <a:blip r:embed="rId2"/>
          <a:stretch>
            <a:fillRect/>
          </a:stretch>
        </p:blipFill>
        <p:spPr>
          <a:xfrm>
            <a:off x="1050462" y="1904301"/>
            <a:ext cx="10325010" cy="4522387"/>
          </a:xfrm>
          <a:prstGeom prst="rect">
            <a:avLst/>
          </a:prstGeom>
        </p:spPr>
      </p:pic>
      <p:sp>
        <p:nvSpPr>
          <p:cNvPr id="4" name="TextBox 3">
            <a:extLst>
              <a:ext uri="{FF2B5EF4-FFF2-40B4-BE49-F238E27FC236}">
                <a16:creationId xmlns:a16="http://schemas.microsoft.com/office/drawing/2014/main" id="{0FF464C4-9644-1365-5D11-0292259E48CB}"/>
              </a:ext>
            </a:extLst>
          </p:cNvPr>
          <p:cNvSpPr txBox="1"/>
          <p:nvPr/>
        </p:nvSpPr>
        <p:spPr>
          <a:xfrm>
            <a:off x="1528894" y="826126"/>
            <a:ext cx="9443906" cy="646331"/>
          </a:xfrm>
          <a:prstGeom prst="rect">
            <a:avLst/>
          </a:prstGeom>
          <a:noFill/>
        </p:spPr>
        <p:txBody>
          <a:bodyPr wrap="square">
            <a:spAutoFit/>
          </a:bodyPr>
          <a:lstStyle/>
          <a:p>
            <a:r>
              <a:rPr lang="sv-SE" b="1" dirty="0"/>
              <a:t>Försurning – ett problem som minskat</a:t>
            </a:r>
          </a:p>
          <a:p>
            <a:r>
              <a:rPr lang="sv-SE" dirty="0"/>
              <a:t>Svavelnedfall (exklusive bidraget från havssalt) visas nedan för vart femte år sedan 1991/92 </a:t>
            </a:r>
          </a:p>
        </p:txBody>
      </p:sp>
    </p:spTree>
    <p:extLst>
      <p:ext uri="{BB962C8B-B14F-4D97-AF65-F5344CB8AC3E}">
        <p14:creationId xmlns:p14="http://schemas.microsoft.com/office/powerpoint/2010/main" val="3775808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2C6325-8D8B-4962-CD9D-1E0F8743BF6B}"/>
              </a:ext>
            </a:extLst>
          </p:cNvPr>
          <p:cNvSpPr/>
          <p:nvPr/>
        </p:nvSpPr>
        <p:spPr>
          <a:xfrm>
            <a:off x="1846696" y="2551837"/>
            <a:ext cx="7448133" cy="1754326"/>
          </a:xfrm>
          <a:prstGeom prst="rect">
            <a:avLst/>
          </a:prstGeom>
          <a:noFill/>
        </p:spPr>
        <p:txBody>
          <a:bodyPr wrap="square" lIns="91440" tIns="45720" rIns="91440" bIns="45720">
            <a:spAutoFit/>
          </a:bodyPr>
          <a:lstStyle/>
          <a:p>
            <a:pPr algn="ct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Många</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miljöproblem</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återstår</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att</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hantera</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Rectangle 2">
            <a:extLst>
              <a:ext uri="{FF2B5EF4-FFF2-40B4-BE49-F238E27FC236}">
                <a16:creationId xmlns:a16="http://schemas.microsoft.com/office/drawing/2014/main" id="{B3C93907-75BA-C298-8748-B9778E48B9FC}"/>
              </a:ext>
            </a:extLst>
          </p:cNvPr>
          <p:cNvSpPr/>
          <p:nvPr/>
        </p:nvSpPr>
        <p:spPr>
          <a:xfrm>
            <a:off x="4347871" y="1119682"/>
            <a:ext cx="2063385"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Men…</a:t>
            </a:r>
          </a:p>
        </p:txBody>
      </p:sp>
    </p:spTree>
    <p:extLst>
      <p:ext uri="{BB962C8B-B14F-4D97-AF65-F5344CB8AC3E}">
        <p14:creationId xmlns:p14="http://schemas.microsoft.com/office/powerpoint/2010/main" val="4123574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1CEFE5-BA5F-7796-114E-832CEA6970E5}"/>
              </a:ext>
            </a:extLst>
          </p:cNvPr>
          <p:cNvPicPr>
            <a:picLocks noChangeAspect="1"/>
          </p:cNvPicPr>
          <p:nvPr/>
        </p:nvPicPr>
        <p:blipFill>
          <a:blip r:embed="rId2"/>
          <a:stretch>
            <a:fillRect/>
          </a:stretch>
        </p:blipFill>
        <p:spPr>
          <a:xfrm>
            <a:off x="73151" y="0"/>
            <a:ext cx="12045697" cy="6858000"/>
          </a:xfrm>
          <a:prstGeom prst="rect">
            <a:avLst/>
          </a:prstGeom>
        </p:spPr>
      </p:pic>
    </p:spTree>
    <p:extLst>
      <p:ext uri="{BB962C8B-B14F-4D97-AF65-F5344CB8AC3E}">
        <p14:creationId xmlns:p14="http://schemas.microsoft.com/office/powerpoint/2010/main" val="80594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6FD1A6-37B0-CBB7-EEEC-9AAC7F4F14BA}"/>
              </a:ext>
            </a:extLst>
          </p:cNvPr>
          <p:cNvPicPr>
            <a:picLocks noChangeAspect="1"/>
          </p:cNvPicPr>
          <p:nvPr/>
        </p:nvPicPr>
        <p:blipFill>
          <a:blip r:embed="rId2"/>
          <a:stretch>
            <a:fillRect/>
          </a:stretch>
        </p:blipFill>
        <p:spPr>
          <a:xfrm>
            <a:off x="4068660" y="811153"/>
            <a:ext cx="5960553" cy="4851890"/>
          </a:xfrm>
          <a:prstGeom prst="rect">
            <a:avLst/>
          </a:prstGeom>
        </p:spPr>
      </p:pic>
      <p:sp>
        <p:nvSpPr>
          <p:cNvPr id="4" name="TextBox 3">
            <a:extLst>
              <a:ext uri="{FF2B5EF4-FFF2-40B4-BE49-F238E27FC236}">
                <a16:creationId xmlns:a16="http://schemas.microsoft.com/office/drawing/2014/main" id="{C638019C-4C38-BD2F-BABA-8AFBB3DE3340}"/>
              </a:ext>
            </a:extLst>
          </p:cNvPr>
          <p:cNvSpPr txBox="1"/>
          <p:nvPr/>
        </p:nvSpPr>
        <p:spPr>
          <a:xfrm>
            <a:off x="696286" y="1057013"/>
            <a:ext cx="3187817" cy="2031325"/>
          </a:xfrm>
          <a:prstGeom prst="rect">
            <a:avLst/>
          </a:prstGeom>
          <a:noFill/>
        </p:spPr>
        <p:txBody>
          <a:bodyPr wrap="square">
            <a:spAutoFit/>
          </a:bodyPr>
          <a:lstStyle/>
          <a:p>
            <a:r>
              <a:rPr lang="sv-SE" dirty="0"/>
              <a:t>Bilden visar utbredningen av inlandsisen för ca 20 000 år sedan. </a:t>
            </a:r>
          </a:p>
          <a:p>
            <a:r>
              <a:rPr lang="sv-SE" dirty="0"/>
              <a:t>När vi senast hade ett klimat som var 5 grader kallare än idag var alltså hela norra Europa täckt med is.</a:t>
            </a:r>
          </a:p>
        </p:txBody>
      </p:sp>
      <p:sp>
        <p:nvSpPr>
          <p:cNvPr id="6" name="TextBox 5">
            <a:extLst>
              <a:ext uri="{FF2B5EF4-FFF2-40B4-BE49-F238E27FC236}">
                <a16:creationId xmlns:a16="http://schemas.microsoft.com/office/drawing/2014/main" id="{05DBECF9-9075-594C-8267-2F3FE932169B}"/>
              </a:ext>
            </a:extLst>
          </p:cNvPr>
          <p:cNvSpPr txBox="1"/>
          <p:nvPr/>
        </p:nvSpPr>
        <p:spPr>
          <a:xfrm>
            <a:off x="836889" y="6046847"/>
            <a:ext cx="6094428" cy="369332"/>
          </a:xfrm>
          <a:prstGeom prst="rect">
            <a:avLst/>
          </a:prstGeom>
          <a:noFill/>
        </p:spPr>
        <p:txBody>
          <a:bodyPr wrap="square">
            <a:spAutoFit/>
          </a:bodyPr>
          <a:lstStyle/>
          <a:p>
            <a:r>
              <a:rPr lang="sv-SE" dirty="0">
                <a:hlinkClick r:id="rId3"/>
              </a:rPr>
              <a:t>https://www.folkbildningklimat.nu/</a:t>
            </a:r>
            <a:r>
              <a:rPr lang="sv-SE" dirty="0"/>
              <a:t> </a:t>
            </a:r>
          </a:p>
        </p:txBody>
      </p:sp>
    </p:spTree>
    <p:extLst>
      <p:ext uri="{BB962C8B-B14F-4D97-AF65-F5344CB8AC3E}">
        <p14:creationId xmlns:p14="http://schemas.microsoft.com/office/powerpoint/2010/main" val="234580856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1802</TotalTime>
  <Words>1152</Words>
  <Application>Microsoft Office PowerPoint</Application>
  <PresentationFormat>Widescreen</PresentationFormat>
  <Paragraphs>121</Paragraphs>
  <Slides>29</Slides>
  <Notes>5</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DNSansVF</vt:lpstr>
      <vt:lpstr>Georgia</vt:lpstr>
      <vt:lpstr>Times New Roman</vt:lpstr>
      <vt:lpstr>Wingdings</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Ulf Andersson</dc:creator>
  <cp:lastModifiedBy>Ulf Andersson</cp:lastModifiedBy>
  <cp:revision>25</cp:revision>
  <dcterms:created xsi:type="dcterms:W3CDTF">2023-09-12T17:53:13Z</dcterms:created>
  <dcterms:modified xsi:type="dcterms:W3CDTF">2024-01-18T11:08:22Z</dcterms:modified>
</cp:coreProperties>
</file>